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708" r:id="rId1"/>
  </p:sldMasterIdLst>
  <p:notesMasterIdLst>
    <p:notesMasterId r:id="rId25"/>
  </p:notesMasterIdLst>
  <p:handoutMasterIdLst>
    <p:handoutMasterId r:id="rId26"/>
  </p:handoutMasterIdLst>
  <p:sldIdLst>
    <p:sldId id="256" r:id="rId2"/>
    <p:sldId id="258" r:id="rId3"/>
    <p:sldId id="257" r:id="rId4"/>
    <p:sldId id="259" r:id="rId5"/>
    <p:sldId id="260" r:id="rId6"/>
    <p:sldId id="264" r:id="rId7"/>
    <p:sldId id="284" r:id="rId8"/>
    <p:sldId id="266" r:id="rId9"/>
    <p:sldId id="267" r:id="rId10"/>
    <p:sldId id="265" r:id="rId11"/>
    <p:sldId id="282" r:id="rId12"/>
    <p:sldId id="281" r:id="rId13"/>
    <p:sldId id="283" r:id="rId14"/>
    <p:sldId id="269" r:id="rId15"/>
    <p:sldId id="271" r:id="rId16"/>
    <p:sldId id="270" r:id="rId17"/>
    <p:sldId id="272" r:id="rId18"/>
    <p:sldId id="274" r:id="rId19"/>
    <p:sldId id="273" r:id="rId20"/>
    <p:sldId id="276" r:id="rId21"/>
    <p:sldId id="285" r:id="rId22"/>
    <p:sldId id="279"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E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3"/>
    <p:restoredTop sz="89153" autoAdjust="0"/>
  </p:normalViewPr>
  <p:slideViewPr>
    <p:cSldViewPr snapToGrid="0" snapToObjects="1">
      <p:cViewPr>
        <p:scale>
          <a:sx n="98" d="100"/>
          <a:sy n="98" d="100"/>
        </p:scale>
        <p:origin x="712" y="304"/>
      </p:cViewPr>
      <p:guideLst>
        <p:guide orient="horz" pos="2160"/>
        <p:guide pos="2880"/>
      </p:guideLst>
    </p:cSldViewPr>
  </p:slideViewPr>
  <p:outlineViewPr>
    <p:cViewPr>
      <p:scale>
        <a:sx n="33" d="100"/>
        <a:sy n="33" d="100"/>
      </p:scale>
      <p:origin x="0" y="-987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CFE3D5-4201-CA45-92EC-5A37B48EC755}" type="datetimeFigureOut">
              <a:rPr lang="en-US" smtClean="0"/>
              <a:t>4/15/16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62F88C-A63C-6945-8C0B-B592EEE21701}" type="slidenum">
              <a:rPr lang="en-GB" smtClean="0"/>
              <a:t>‹#›</a:t>
            </a:fld>
            <a:endParaRPr lang="en-GB"/>
          </a:p>
        </p:txBody>
      </p:sp>
    </p:spTree>
    <p:extLst>
      <p:ext uri="{BB962C8B-B14F-4D97-AF65-F5344CB8AC3E}">
        <p14:creationId xmlns:p14="http://schemas.microsoft.com/office/powerpoint/2010/main" val="28733418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C0136-B677-524E-B828-8D0B570D6B3B}" type="datetimeFigureOut">
              <a:rPr lang="en-US" smtClean="0"/>
              <a:t>4/15/16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A2864-ADDC-9A45-AF63-4EFC6F977FED}" type="slidenum">
              <a:rPr lang="en-GB" smtClean="0"/>
              <a:t>‹#›</a:t>
            </a:fld>
            <a:endParaRPr lang="en-GB"/>
          </a:p>
        </p:txBody>
      </p:sp>
    </p:spTree>
    <p:extLst>
      <p:ext uri="{BB962C8B-B14F-4D97-AF65-F5344CB8AC3E}">
        <p14:creationId xmlns:p14="http://schemas.microsoft.com/office/powerpoint/2010/main" val="36200025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Good afternoon everyone today </a:t>
            </a:r>
            <a:r>
              <a:rPr lang="en-US" baseline="0" smtClean="0"/>
              <a:t>I will be talking about </a:t>
            </a:r>
            <a:endParaRPr lang="en-US" baseline="0" dirty="0" smtClean="0"/>
          </a:p>
          <a:p>
            <a:r>
              <a:rPr lang="en-US" baseline="0" dirty="0" smtClean="0"/>
              <a:t>So let’s get on with the presentation I hope that I don</a:t>
            </a:r>
            <a:r>
              <a:rPr lang="uk-UA" baseline="0" dirty="0" smtClean="0"/>
              <a:t>’</a:t>
            </a:r>
            <a:r>
              <a:rPr lang="en-US" baseline="0" dirty="0" smtClean="0"/>
              <a:t>t bore you to sleep in this after lunch session</a:t>
            </a:r>
          </a:p>
          <a:p>
            <a:r>
              <a:rPr lang="en-US" dirty="0" smtClean="0"/>
              <a:t>Also </a:t>
            </a:r>
            <a:r>
              <a:rPr lang="en-US" baseline="0" dirty="0" smtClean="0"/>
              <a:t> as we are talking about surgery there are graphic images and videos</a:t>
            </a:r>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2</a:t>
            </a:fld>
            <a:endParaRPr lang="en-GB"/>
          </a:p>
        </p:txBody>
      </p:sp>
    </p:spTree>
    <p:extLst>
      <p:ext uri="{BB962C8B-B14F-4D97-AF65-F5344CB8AC3E}">
        <p14:creationId xmlns:p14="http://schemas.microsoft.com/office/powerpoint/2010/main" val="127173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prior</a:t>
            </a:r>
            <a:r>
              <a:rPr lang="en-GB" baseline="0" dirty="0" smtClean="0"/>
              <a:t> on the uncorrupted image X have two terms, one </a:t>
            </a:r>
            <a:r>
              <a:rPr lang="en-GB" baseline="0" dirty="0" err="1" smtClean="0"/>
              <a:t>corrosponds</a:t>
            </a:r>
            <a:r>
              <a:rPr lang="en-GB" baseline="0" dirty="0" smtClean="0"/>
              <a:t> to the standard edge preserving smoothness term as described, it is </a:t>
            </a:r>
            <a:r>
              <a:rPr lang="en-GB" baseline="0" dirty="0" err="1" smtClean="0"/>
              <a:t>imporsed</a:t>
            </a:r>
            <a:r>
              <a:rPr lang="en-GB" baseline="0" dirty="0" smtClean="0"/>
              <a:t> as the estimate of X must be piecewise smooth.</a:t>
            </a:r>
          </a:p>
          <a:p>
            <a:r>
              <a:rPr lang="en-GB" baseline="0" dirty="0" smtClean="0"/>
              <a:t>The second term is where we use the observation done on the histograms of the laparoscopy histograms, we penalize the deviation of the CDF of the estimated image and the learned gamma </a:t>
            </a:r>
            <a:r>
              <a:rPr lang="en-GB" baseline="0" dirty="0" err="1" smtClean="0"/>
              <a:t>prioirs</a:t>
            </a:r>
            <a:r>
              <a:rPr lang="en-GB" baseline="0" dirty="0" smtClean="0"/>
              <a:t> by using KS divergence as MRF potential function on the fully connected neighbourhood system on each </a:t>
            </a:r>
            <a:r>
              <a:rPr lang="en-GB" baseline="0" dirty="0" err="1" smtClean="0"/>
              <a:t>color</a:t>
            </a:r>
            <a:r>
              <a:rPr lang="en-GB" baseline="0" dirty="0" smtClean="0"/>
              <a:t> channel. F_RGB are the CDF of the image estimate at that time.</a:t>
            </a:r>
          </a:p>
          <a:p>
            <a:endParaRPr lang="en-GB" baseline="0" dirty="0" smtClean="0"/>
          </a:p>
        </p:txBody>
      </p:sp>
      <p:sp>
        <p:nvSpPr>
          <p:cNvPr id="4" name="Slide Number Placeholder 3"/>
          <p:cNvSpPr>
            <a:spLocks noGrp="1"/>
          </p:cNvSpPr>
          <p:nvPr>
            <p:ph type="sldNum" sz="quarter" idx="10"/>
          </p:nvPr>
        </p:nvSpPr>
        <p:spPr/>
        <p:txBody>
          <a:bodyPr/>
          <a:lstStyle/>
          <a:p>
            <a:fld id="{BA7A2864-ADDC-9A45-AF63-4EFC6F977FED}" type="slidenum">
              <a:rPr lang="en-GB" smtClean="0"/>
              <a:t>12</a:t>
            </a:fld>
            <a:endParaRPr lang="en-GB"/>
          </a:p>
        </p:txBody>
      </p:sp>
    </p:spTree>
    <p:extLst>
      <p:ext uri="{BB962C8B-B14F-4D97-AF65-F5344CB8AC3E}">
        <p14:creationId xmlns:p14="http://schemas.microsoft.com/office/powerpoint/2010/main" val="388943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 estimation is done through</a:t>
            </a:r>
            <a:r>
              <a:rPr lang="en-US" baseline="0" dirty="0" smtClean="0"/>
              <a:t> a </a:t>
            </a:r>
            <a:r>
              <a:rPr lang="en-US" baseline="0" dirty="0" err="1" smtClean="0"/>
              <a:t>hueristic</a:t>
            </a:r>
            <a:r>
              <a:rPr lang="en-US" baseline="0" dirty="0" smtClean="0"/>
              <a:t>.</a:t>
            </a:r>
          </a:p>
          <a:p>
            <a:r>
              <a:rPr lang="en-US" baseline="0" dirty="0" smtClean="0"/>
              <a:t>We construct the smokiness map </a:t>
            </a:r>
          </a:p>
          <a:p>
            <a:r>
              <a:rPr lang="en-US" sz="1200" b="0" i="0" kern="1200" dirty="0" smtClean="0">
                <a:solidFill>
                  <a:schemeClr val="tx1"/>
                </a:solidFill>
                <a:effectLst/>
                <a:latin typeface="+mn-lt"/>
                <a:ea typeface="+mn-ea"/>
                <a:cs typeface="+mn-cs"/>
              </a:rPr>
              <a:t>We take the corrupted image data</a:t>
            </a:r>
          </a:p>
          <a:p>
            <a:r>
              <a:rPr lang="en-US" sz="1200" b="0" i="0" kern="1200" dirty="0" smtClean="0">
                <a:solidFill>
                  <a:schemeClr val="tx1"/>
                </a:solidFill>
                <a:effectLst/>
                <a:latin typeface="+mn-lt"/>
                <a:ea typeface="+mn-ea"/>
                <a:cs typeface="+mn-cs"/>
              </a:rPr>
              <a:t>y</a:t>
            </a:r>
          </a:p>
          <a:p>
            <a:r>
              <a:rPr lang="en-US" sz="1200" b="0" i="0" kern="1200" dirty="0" smtClean="0">
                <a:solidFill>
                  <a:schemeClr val="tx1"/>
                </a:solidFill>
                <a:effectLst/>
                <a:latin typeface="+mn-lt"/>
                <a:ea typeface="+mn-ea"/>
                <a:cs typeface="+mn-cs"/>
              </a:rPr>
              <a:t>(Figure 2(a))</a:t>
            </a:r>
          </a:p>
          <a:p>
            <a:r>
              <a:rPr lang="en-US" sz="1200" b="0" i="0" kern="1200" dirty="0" smtClean="0">
                <a:solidFill>
                  <a:schemeClr val="tx1"/>
                </a:solidFill>
                <a:effectLst/>
                <a:latin typeface="+mn-lt"/>
                <a:ea typeface="+mn-ea"/>
                <a:cs typeface="+mn-cs"/>
              </a:rPr>
              <a:t>and automatically select regions with colors that are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homo-</a:t>
            </a:r>
          </a:p>
          <a:p>
            <a:r>
              <a:rPr lang="en-US" sz="1200" b="0" i="0" kern="1200" dirty="0" err="1" smtClean="0">
                <a:solidFill>
                  <a:schemeClr val="tx1"/>
                </a:solidFill>
                <a:effectLst/>
                <a:latin typeface="+mn-lt"/>
                <a:ea typeface="+mn-ea"/>
                <a:cs typeface="+mn-cs"/>
              </a:rPr>
              <a:t>geneous</a:t>
            </a:r>
            <a:r>
              <a:rPr lang="en-US" sz="1200" b="0" i="0" kern="1200" dirty="0" smtClean="0">
                <a:solidFill>
                  <a:schemeClr val="tx1"/>
                </a:solidFill>
                <a:effectLst/>
                <a:latin typeface="+mn-lt"/>
                <a:ea typeface="+mn-ea"/>
                <a:cs typeface="+mn-cs"/>
              </a:rPr>
              <a:t> and (ii) close to a gray shade, i.e., similar RGB color</a:t>
            </a:r>
          </a:p>
          <a:p>
            <a:r>
              <a:rPr lang="en-US" sz="1200" b="0" i="0" kern="1200" dirty="0" smtClean="0">
                <a:solidFill>
                  <a:schemeClr val="tx1"/>
                </a:solidFill>
                <a:effectLst/>
                <a:latin typeface="+mn-lt"/>
                <a:ea typeface="+mn-ea"/>
                <a:cs typeface="+mn-cs"/>
              </a:rPr>
              <a:t>components. We do this by constructing a grayscale image</a:t>
            </a:r>
          </a:p>
          <a:p>
            <a:r>
              <a:rPr lang="en-US" sz="1200" b="0" i="0" kern="1200" dirty="0" smtClean="0">
                <a:solidFill>
                  <a:schemeClr val="tx1"/>
                </a:solidFill>
                <a:effectLst/>
                <a:latin typeface="+mn-lt"/>
                <a:ea typeface="+mn-ea"/>
                <a:cs typeface="+mn-cs"/>
              </a:rPr>
              <a:t>called the</a:t>
            </a:r>
          </a:p>
          <a:p>
            <a:r>
              <a:rPr lang="en-US" sz="1200" b="0" i="0" kern="1200" dirty="0" smtClean="0">
                <a:solidFill>
                  <a:schemeClr val="tx1"/>
                </a:solidFill>
                <a:effectLst/>
                <a:latin typeface="+mn-lt"/>
                <a:ea typeface="+mn-ea"/>
                <a:cs typeface="+mn-cs"/>
              </a:rPr>
              <a:t>smokiness map</a:t>
            </a:r>
          </a:p>
          <a:p>
            <a:r>
              <a:rPr lang="en-US" sz="1200" b="0" i="0" kern="1200" dirty="0" smtClean="0">
                <a:solidFill>
                  <a:schemeClr val="tx1"/>
                </a:solidFill>
                <a:effectLst/>
                <a:latin typeface="+mn-lt"/>
                <a:ea typeface="+mn-ea"/>
                <a:cs typeface="+mn-cs"/>
              </a:rPr>
              <a:t>(Figure 2(b)) as follows: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com-</a:t>
            </a:r>
          </a:p>
          <a:p>
            <a:r>
              <a:rPr lang="en-US" sz="1200" b="0" i="0" kern="1200" dirty="0" err="1" smtClean="0">
                <a:solidFill>
                  <a:schemeClr val="tx1"/>
                </a:solidFill>
                <a:effectLst/>
                <a:latin typeface="+mn-lt"/>
                <a:ea typeface="+mn-ea"/>
                <a:cs typeface="+mn-cs"/>
              </a:rPr>
              <a:t>pute</a:t>
            </a:r>
            <a:r>
              <a:rPr lang="en-US" sz="1200" b="0" i="0" kern="1200" dirty="0" smtClean="0">
                <a:solidFill>
                  <a:schemeClr val="tx1"/>
                </a:solidFill>
                <a:effectLst/>
                <a:latin typeface="+mn-lt"/>
                <a:ea typeface="+mn-ea"/>
                <a:cs typeface="+mn-cs"/>
              </a:rPr>
              <a:t> the standard deviation (SD) of the 3 color-component</a:t>
            </a:r>
          </a:p>
          <a:p>
            <a:r>
              <a:rPr lang="en-US" sz="1200" b="0" i="0" kern="1200" dirty="0" smtClean="0">
                <a:solidFill>
                  <a:schemeClr val="tx1"/>
                </a:solidFill>
                <a:effectLst/>
                <a:latin typeface="+mn-lt"/>
                <a:ea typeface="+mn-ea"/>
                <a:cs typeface="+mn-cs"/>
              </a:rPr>
              <a:t>values at each pixel, (ii) set the intensity at pixel</a:t>
            </a:r>
          </a:p>
          <a:p>
            <a:r>
              <a:rPr lang="en-US" sz="1200" b="0" i="0" kern="1200" dirty="0"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the 95-th</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percentile of these SD values in its</a:t>
            </a:r>
          </a:p>
          <a:p>
            <a:r>
              <a:rPr lang="en-US" sz="1200" b="0" i="0" kern="1200" dirty="0" smtClean="0">
                <a:solidFill>
                  <a:schemeClr val="tx1"/>
                </a:solidFill>
                <a:effectLst/>
                <a:latin typeface="+mn-lt"/>
                <a:ea typeface="+mn-ea"/>
                <a:cs typeface="+mn-cs"/>
              </a:rPr>
              <a:t>Neighborhood</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dirty="0" smtClean="0"/>
              <a:t>Average value of the </a:t>
            </a:r>
            <a:r>
              <a:rPr lang="en-US" dirty="0" err="1" smtClean="0"/>
              <a:t>ottom</a:t>
            </a:r>
            <a:r>
              <a:rPr lang="en-US" dirty="0" smtClean="0"/>
              <a:t> 1 percentile pixels of the smokiness map and</a:t>
            </a:r>
            <a:r>
              <a:rPr lang="en-US" baseline="0" dirty="0" smtClean="0"/>
              <a:t> that will be the s hat </a:t>
            </a:r>
          </a:p>
          <a:p>
            <a:r>
              <a:rPr lang="en-US" baseline="0" dirty="0" smtClean="0"/>
              <a:t>We estimate such s hat from several images and the can be projected onto a 1D subspace.</a:t>
            </a:r>
          </a:p>
          <a:p>
            <a:r>
              <a:rPr lang="en-US" dirty="0" smtClean="0"/>
              <a:t>Then all the estimates are projected onto this</a:t>
            </a:r>
            <a:r>
              <a:rPr lang="en-US" baseline="0" dirty="0" smtClean="0"/>
              <a:t> subspace for added robustness</a:t>
            </a:r>
          </a:p>
          <a:p>
            <a:endParaRPr lang="en-US" dirty="0"/>
          </a:p>
        </p:txBody>
      </p:sp>
      <p:sp>
        <p:nvSpPr>
          <p:cNvPr id="4" name="Slide Number Placeholder 3"/>
          <p:cNvSpPr>
            <a:spLocks noGrp="1"/>
          </p:cNvSpPr>
          <p:nvPr>
            <p:ph type="sldNum" sz="quarter" idx="10"/>
          </p:nvPr>
        </p:nvSpPr>
        <p:spPr/>
        <p:txBody>
          <a:bodyPr/>
          <a:lstStyle/>
          <a:p>
            <a:fld id="{C5815232-C0DD-C04D-983E-5E25012AE706}" type="slidenum">
              <a:rPr lang="en-US" smtClean="0"/>
              <a:t>13</a:t>
            </a:fld>
            <a:endParaRPr lang="en-US" dirty="0"/>
          </a:p>
        </p:txBody>
      </p:sp>
    </p:spTree>
    <p:extLst>
      <p:ext uri="{BB962C8B-B14F-4D97-AF65-F5344CB8AC3E}">
        <p14:creationId xmlns:p14="http://schemas.microsoft.com/office/powerpoint/2010/main" val="1405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following the</a:t>
            </a:r>
            <a:r>
              <a:rPr lang="en-US" baseline="0" dirty="0" smtClean="0"/>
              <a:t> previous slides we use gradient descent with adaptive step size as the optimization algorithm</a:t>
            </a:r>
          </a:p>
          <a:p>
            <a:r>
              <a:rPr lang="en-US" baseline="0" dirty="0" smtClean="0"/>
              <a:t>For the gradient of the KS divergence of the </a:t>
            </a:r>
            <a:r>
              <a:rPr lang="en-US" baseline="0" dirty="0" err="1" smtClean="0"/>
              <a:t>prioir</a:t>
            </a:r>
            <a:r>
              <a:rPr lang="en-US" baseline="0" dirty="0" smtClean="0"/>
              <a:t> term we use the CDF </a:t>
            </a:r>
            <a:r>
              <a:rPr lang="en-US" baseline="0" dirty="0" err="1" smtClean="0"/>
              <a:t>penelty</a:t>
            </a:r>
            <a:r>
              <a:rPr lang="en-US" baseline="0" dirty="0" smtClean="0"/>
              <a:t> by performing histogram </a:t>
            </a:r>
            <a:r>
              <a:rPr lang="en-US" baseline="0" dirty="0" err="1" smtClean="0"/>
              <a:t>matchning</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14</a:t>
            </a:fld>
            <a:endParaRPr lang="en-GB"/>
          </a:p>
        </p:txBody>
      </p:sp>
    </p:spTree>
    <p:extLst>
      <p:ext uri="{BB962C8B-B14F-4D97-AF65-F5344CB8AC3E}">
        <p14:creationId xmlns:p14="http://schemas.microsoft.com/office/powerpoint/2010/main" val="963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a:t>
            </a:r>
          </a:p>
          <a:p>
            <a:r>
              <a:rPr lang="en-US" dirty="0" smtClean="0"/>
              <a:t>We constructed a phantom image and added the simulated</a:t>
            </a:r>
            <a:r>
              <a:rPr lang="en-US" baseline="0" dirty="0" smtClean="0"/>
              <a:t> noise and haze and then </a:t>
            </a:r>
            <a:r>
              <a:rPr lang="en-US" baseline="0" dirty="0" err="1" smtClean="0"/>
              <a:t>erformed</a:t>
            </a:r>
            <a:r>
              <a:rPr lang="en-US" baseline="0" dirty="0" smtClean="0"/>
              <a:t> the evaluations</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15</a:t>
            </a:fld>
            <a:endParaRPr lang="en-GB"/>
          </a:p>
        </p:txBody>
      </p:sp>
    </p:spTree>
    <p:extLst>
      <p:ext uri="{BB962C8B-B14F-4D97-AF65-F5344CB8AC3E}">
        <p14:creationId xmlns:p14="http://schemas.microsoft.com/office/powerpoint/2010/main" val="1174901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Pointer Needed</a:t>
            </a:r>
          </a:p>
          <a:p>
            <a:r>
              <a:rPr lang="en-US" dirty="0" smtClean="0"/>
              <a:t>Original</a:t>
            </a:r>
          </a:p>
          <a:p>
            <a:r>
              <a:rPr lang="en-US" dirty="0" smtClean="0"/>
              <a:t>High haze</a:t>
            </a:r>
            <a:r>
              <a:rPr lang="en-US" baseline="0" dirty="0" smtClean="0"/>
              <a:t> low noise 0.01 = sigma</a:t>
            </a:r>
          </a:p>
          <a:p>
            <a:r>
              <a:rPr lang="en-US" baseline="0" dirty="0" smtClean="0"/>
              <a:t>Our method</a:t>
            </a:r>
          </a:p>
          <a:p>
            <a:r>
              <a:rPr lang="en-US" baseline="0" dirty="0" smtClean="0"/>
              <a:t>Adaptive </a:t>
            </a:r>
            <a:r>
              <a:rPr lang="en-US" baseline="0" dirty="0" err="1" smtClean="0"/>
              <a:t>denoising</a:t>
            </a:r>
            <a:r>
              <a:rPr lang="en-US" baseline="0" dirty="0" smtClean="0"/>
              <a:t> </a:t>
            </a:r>
          </a:p>
          <a:p>
            <a:r>
              <a:rPr lang="en-US" baseline="0" dirty="0" err="1" smtClean="0"/>
              <a:t>Denoising</a:t>
            </a:r>
            <a:r>
              <a:rPr lang="en-US" baseline="0" dirty="0" smtClean="0"/>
              <a:t> followed by dark channel </a:t>
            </a:r>
            <a:r>
              <a:rPr lang="en-US" baseline="0" dirty="0" err="1" smtClean="0"/>
              <a:t>dehazing</a:t>
            </a:r>
            <a:endParaRPr lang="en-US" baseline="0" dirty="0" smtClean="0"/>
          </a:p>
          <a:p>
            <a:endParaRPr lang="en-US" baseline="0" dirty="0" smtClean="0"/>
          </a:p>
          <a:p>
            <a:r>
              <a:rPr lang="en-US" baseline="0" dirty="0" smtClean="0"/>
              <a:t>For the high noise case</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16</a:t>
            </a:fld>
            <a:endParaRPr lang="en-GB"/>
          </a:p>
        </p:txBody>
      </p:sp>
    </p:spTree>
    <p:extLst>
      <p:ext uri="{BB962C8B-B14F-4D97-AF65-F5344CB8AC3E}">
        <p14:creationId xmlns:p14="http://schemas.microsoft.com/office/powerpoint/2010/main" val="103600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 </a:t>
            </a:r>
            <a:r>
              <a:rPr lang="en-US" dirty="0" err="1" smtClean="0"/>
              <a:t>comparision</a:t>
            </a:r>
            <a:r>
              <a:rPr lang="en-US" dirty="0" smtClean="0"/>
              <a:t> between the different approaches</a:t>
            </a:r>
          </a:p>
          <a:p>
            <a:r>
              <a:rPr lang="en-US" dirty="0" smtClean="0"/>
              <a:t>For different levels of haze and noise</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17</a:t>
            </a:fld>
            <a:endParaRPr lang="en-GB"/>
          </a:p>
        </p:txBody>
      </p:sp>
    </p:spTree>
    <p:extLst>
      <p:ext uri="{BB962C8B-B14F-4D97-AF65-F5344CB8AC3E}">
        <p14:creationId xmlns:p14="http://schemas.microsoft.com/office/powerpoint/2010/main" val="102776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took clean laparoscopic images</a:t>
            </a:r>
            <a:r>
              <a:rPr lang="en-US" baseline="0" dirty="0" smtClean="0"/>
              <a:t> and then added simulated noise and haze</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18</a:t>
            </a:fld>
            <a:endParaRPr lang="en-GB"/>
          </a:p>
        </p:txBody>
      </p:sp>
    </p:spTree>
    <p:extLst>
      <p:ext uri="{BB962C8B-B14F-4D97-AF65-F5344CB8AC3E}">
        <p14:creationId xmlns:p14="http://schemas.microsoft.com/office/powerpoint/2010/main" val="957561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Preserves</a:t>
            </a:r>
            <a:r>
              <a:rPr lang="en-US" baseline="0" dirty="0" smtClean="0"/>
              <a:t> the naturalness better then other </a:t>
            </a:r>
            <a:r>
              <a:rPr lang="en-US" baseline="0" dirty="0" err="1" smtClean="0"/>
              <a:t>dehazing</a:t>
            </a:r>
            <a:r>
              <a:rPr lang="en-US" baseline="0" dirty="0" smtClean="0"/>
              <a:t> methods</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19</a:t>
            </a:fld>
            <a:endParaRPr lang="en-GB"/>
          </a:p>
        </p:txBody>
      </p:sp>
    </p:spTree>
    <p:extLst>
      <p:ext uri="{BB962C8B-B14F-4D97-AF65-F5344CB8AC3E}">
        <p14:creationId xmlns:p14="http://schemas.microsoft.com/office/powerpoint/2010/main" val="178440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mention about the </a:t>
            </a:r>
            <a:r>
              <a:rPr lang="en-US" smtClean="0"/>
              <a:t>sensitivity testing</a:t>
            </a:r>
          </a:p>
          <a:p>
            <a:endParaRPr lang="en-US"/>
          </a:p>
        </p:txBody>
      </p:sp>
      <p:sp>
        <p:nvSpPr>
          <p:cNvPr id="4" name="Slide Number Placeholder 3"/>
          <p:cNvSpPr>
            <a:spLocks noGrp="1"/>
          </p:cNvSpPr>
          <p:nvPr>
            <p:ph type="sldNum" sz="quarter" idx="10"/>
          </p:nvPr>
        </p:nvSpPr>
        <p:spPr/>
        <p:txBody>
          <a:bodyPr/>
          <a:lstStyle/>
          <a:p>
            <a:fld id="{BA7A2864-ADDC-9A45-AF63-4EFC6F977FED}" type="slidenum">
              <a:rPr lang="en-GB" smtClean="0"/>
              <a:t>20</a:t>
            </a:fld>
            <a:endParaRPr lang="en-GB"/>
          </a:p>
        </p:txBody>
      </p:sp>
    </p:spTree>
    <p:extLst>
      <p:ext uri="{BB962C8B-B14F-4D97-AF65-F5344CB8AC3E}">
        <p14:creationId xmlns:p14="http://schemas.microsoft.com/office/powerpoint/2010/main" val="1877919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a:t>
            </a:r>
            <a:r>
              <a:rPr lang="en-US" dirty="0" err="1" smtClean="0"/>
              <a:t>comarision</a:t>
            </a:r>
            <a:r>
              <a:rPr lang="en-US" dirty="0" smtClean="0"/>
              <a:t> also shows our method to be</a:t>
            </a:r>
            <a:r>
              <a:rPr lang="en-US" baseline="0" dirty="0" smtClean="0"/>
              <a:t> significantly better than the others specifically for the laparoscopic images</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21</a:t>
            </a:fld>
            <a:endParaRPr lang="en-GB"/>
          </a:p>
        </p:txBody>
      </p:sp>
    </p:spTree>
    <p:extLst>
      <p:ext uri="{BB962C8B-B14F-4D97-AF65-F5344CB8AC3E}">
        <p14:creationId xmlns:p14="http://schemas.microsoft.com/office/powerpoint/2010/main" val="319127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p>
          <a:p>
            <a:r>
              <a:rPr lang="en-US" dirty="0" smtClean="0"/>
              <a:t>I am </a:t>
            </a:r>
            <a:r>
              <a:rPr lang="en-US" dirty="0" err="1" smtClean="0"/>
              <a:t>Riddhish</a:t>
            </a:r>
            <a:r>
              <a:rPr lang="en-US" dirty="0" smtClean="0"/>
              <a:t> </a:t>
            </a:r>
            <a:r>
              <a:rPr lang="en-US" dirty="0" err="1" smtClean="0"/>
              <a:t>Bhalodia</a:t>
            </a:r>
            <a:r>
              <a:rPr lang="en-US" dirty="0" smtClean="0"/>
              <a:t> </a:t>
            </a:r>
          </a:p>
          <a:p>
            <a:r>
              <a:rPr lang="en-US" dirty="0" smtClean="0"/>
              <a:t>I along</a:t>
            </a:r>
            <a:r>
              <a:rPr lang="en-US" baseline="0" dirty="0" smtClean="0"/>
              <a:t> with </a:t>
            </a:r>
            <a:r>
              <a:rPr lang="en-US" baseline="0" dirty="0" err="1" smtClean="0"/>
              <a:t>Alankar</a:t>
            </a:r>
            <a:r>
              <a:rPr lang="en-US" baseline="0" dirty="0" smtClean="0"/>
              <a:t> </a:t>
            </a:r>
            <a:r>
              <a:rPr lang="en-US" baseline="0" dirty="0" err="1" smtClean="0"/>
              <a:t>Kotwal</a:t>
            </a:r>
            <a:r>
              <a:rPr lang="en-US" baseline="0" dirty="0" smtClean="0"/>
              <a:t> have been working on the problem of laparoscopy image enhancement under the supervision of Prof. </a:t>
            </a:r>
            <a:r>
              <a:rPr lang="en-US" baseline="0" dirty="0" err="1" smtClean="0"/>
              <a:t>Suyash</a:t>
            </a:r>
            <a:r>
              <a:rPr lang="en-US" baseline="0" dirty="0" smtClean="0"/>
              <a:t> </a:t>
            </a:r>
            <a:r>
              <a:rPr lang="en-US" baseline="0" dirty="0" err="1" smtClean="0"/>
              <a:t>Awate</a:t>
            </a:r>
            <a:endParaRPr lang="en-US" baseline="0" dirty="0" smtClean="0"/>
          </a:p>
          <a:p>
            <a:endParaRPr lang="en-US" baseline="0" dirty="0" smtClean="0"/>
          </a:p>
          <a:p>
            <a:r>
              <a:rPr lang="en-US" baseline="0" dirty="0" smtClean="0"/>
              <a:t>So let’s get on with the presentation I hope that I don</a:t>
            </a:r>
            <a:r>
              <a:rPr lang="uk-UA" baseline="0" dirty="0" smtClean="0"/>
              <a:t>’</a:t>
            </a:r>
            <a:r>
              <a:rPr lang="en-US" baseline="0" dirty="0" smtClean="0"/>
              <a:t>t bore you to sleep in this after lunch session</a:t>
            </a:r>
          </a:p>
          <a:p>
            <a:endParaRPr lang="en-US" baseline="0" dirty="0" smtClean="0"/>
          </a:p>
          <a:p>
            <a:r>
              <a:rPr lang="en-US" baseline="0" dirty="0" smtClean="0"/>
              <a:t>12 </a:t>
            </a:r>
            <a:r>
              <a:rPr lang="en-US" baseline="0" dirty="0" err="1" smtClean="0"/>
              <a:t>mins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3</a:t>
            </a:fld>
            <a:endParaRPr lang="en-GB"/>
          </a:p>
        </p:txBody>
      </p:sp>
    </p:spTree>
    <p:extLst>
      <p:ext uri="{BB962C8B-B14F-4D97-AF65-F5344CB8AC3E}">
        <p14:creationId xmlns:p14="http://schemas.microsoft.com/office/powerpoint/2010/main" val="127168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a clinical</a:t>
            </a:r>
            <a:r>
              <a:rPr lang="en-US" baseline="0" dirty="0" smtClean="0"/>
              <a:t> evaluation with 4 different laparoscopic surgeons and they were required to score 30 images with the score between 1-5</a:t>
            </a:r>
          </a:p>
          <a:p>
            <a:r>
              <a:rPr lang="en-US" baseline="0" dirty="0" smtClean="0"/>
              <a:t>And these are the results</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23</a:t>
            </a:fld>
            <a:endParaRPr lang="en-GB"/>
          </a:p>
        </p:txBody>
      </p:sp>
    </p:spTree>
    <p:extLst>
      <p:ext uri="{BB962C8B-B14F-4D97-AF65-F5344CB8AC3E}">
        <p14:creationId xmlns:p14="http://schemas.microsoft.com/office/powerpoint/2010/main" val="149254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introduction about laparoscopy</a:t>
            </a:r>
          </a:p>
          <a:p>
            <a:r>
              <a:rPr lang="en-US" dirty="0" smtClean="0"/>
              <a:t>Also known as minimally invasive</a:t>
            </a:r>
            <a:r>
              <a:rPr lang="en-US" baseline="0" dirty="0" smtClean="0"/>
              <a:t> surgery</a:t>
            </a:r>
          </a:p>
          <a:p>
            <a:r>
              <a:rPr lang="en-US" baseline="0" dirty="0" smtClean="0"/>
              <a:t>The idea is to replace big incisions required for open surgery by smaller holes to insert the camera and instruments</a:t>
            </a:r>
          </a:p>
          <a:p>
            <a:r>
              <a:rPr lang="en-US" baseline="0" dirty="0" smtClean="0"/>
              <a:t>The </a:t>
            </a:r>
            <a:r>
              <a:rPr lang="en-US" baseline="0" dirty="0" err="1" smtClean="0"/>
              <a:t>surgen</a:t>
            </a:r>
            <a:r>
              <a:rPr lang="en-US" baseline="0" dirty="0" smtClean="0"/>
              <a:t> views the procedure on a screen</a:t>
            </a:r>
          </a:p>
          <a:p>
            <a:endParaRPr lang="en-US" baseline="0" dirty="0" smtClean="0"/>
          </a:p>
          <a:p>
            <a:r>
              <a:rPr lang="en-US" baseline="0" dirty="0" smtClean="0"/>
              <a:t>This drastically reduces the recovery times and also reduces complication like </a:t>
            </a:r>
            <a:r>
              <a:rPr lang="en-US" baseline="0" dirty="0" err="1" smtClean="0"/>
              <a:t>heomorraging</a:t>
            </a:r>
            <a:r>
              <a:rPr lang="en-US" baseline="0" dirty="0" smtClean="0"/>
              <a:t> and infections</a:t>
            </a:r>
          </a:p>
          <a:p>
            <a:r>
              <a:rPr lang="en-US" dirty="0" smtClean="0"/>
              <a:t>No Scars</a:t>
            </a:r>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4</a:t>
            </a:fld>
            <a:endParaRPr lang="en-GB"/>
          </a:p>
        </p:txBody>
      </p:sp>
    </p:spTree>
    <p:extLst>
      <p:ext uri="{BB962C8B-B14F-4D97-AF65-F5344CB8AC3E}">
        <p14:creationId xmlns:p14="http://schemas.microsoft.com/office/powerpoint/2010/main" val="145804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Surgical smoke is mainly caused by </a:t>
            </a:r>
            <a:r>
              <a:rPr lang="en-GB" dirty="0" err="1" smtClean="0"/>
              <a:t>electrocauterization</a:t>
            </a:r>
            <a:r>
              <a:rPr lang="en-GB" dirty="0" smtClean="0"/>
              <a:t>, which is used for suturing wounds or cutting tissues The</a:t>
            </a:r>
            <a:r>
              <a:rPr lang="en-GB" baseline="0" dirty="0" smtClean="0"/>
              <a:t> smoke</a:t>
            </a:r>
            <a:r>
              <a:rPr lang="en-GB" dirty="0" smtClean="0"/>
              <a:t>  accumulates as the surgery progresses. </a:t>
            </a:r>
          </a:p>
          <a:p>
            <a:r>
              <a:rPr lang="en-GB" dirty="0" smtClean="0"/>
              <a:t>We can see it in this video</a:t>
            </a:r>
          </a:p>
          <a:p>
            <a:r>
              <a:rPr lang="en-GB" dirty="0" smtClean="0"/>
              <a:t>Currently the</a:t>
            </a:r>
            <a:r>
              <a:rPr lang="en-GB" baseline="0" dirty="0" smtClean="0"/>
              <a:t> surgeons usually remove all the instruments and suck out the smoke by </a:t>
            </a:r>
            <a:r>
              <a:rPr lang="en-GB" baseline="0" dirty="0" err="1" smtClean="0"/>
              <a:t>vaccum</a:t>
            </a:r>
            <a:r>
              <a:rPr lang="en-GB" baseline="0" dirty="0" smtClean="0"/>
              <a:t> pump, this cause the loss of valuable surgery time</a:t>
            </a:r>
          </a:p>
          <a:p>
            <a:r>
              <a:rPr lang="en-GB" baseline="0" dirty="0" smtClean="0"/>
              <a:t>That brings us for the motivation to have a software solution for laparoscopic </a:t>
            </a:r>
            <a:r>
              <a:rPr lang="en-GB" baseline="0" dirty="0" err="1" smtClean="0"/>
              <a:t>desmoking</a:t>
            </a:r>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BA7A2864-ADDC-9A45-AF63-4EFC6F977FED}" type="slidenum">
              <a:rPr lang="en-GB" smtClean="0"/>
              <a:t>5</a:t>
            </a:fld>
            <a:endParaRPr lang="en-GB"/>
          </a:p>
        </p:txBody>
      </p:sp>
    </p:spTree>
    <p:extLst>
      <p:ext uri="{BB962C8B-B14F-4D97-AF65-F5344CB8AC3E}">
        <p14:creationId xmlns:p14="http://schemas.microsoft.com/office/powerpoint/2010/main" val="125527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Improvement</a:t>
            </a:r>
            <a:r>
              <a:rPr lang="en-US" baseline="0" dirty="0" smtClean="0"/>
              <a:t> in the </a:t>
            </a:r>
            <a:r>
              <a:rPr lang="en-US" baseline="0" dirty="0" err="1" smtClean="0"/>
              <a:t>visibibility</a:t>
            </a:r>
            <a:r>
              <a:rPr lang="en-US" baseline="0" dirty="0" smtClean="0"/>
              <a:t> </a:t>
            </a:r>
          </a:p>
          <a:p>
            <a:r>
              <a:rPr lang="en-US" baseline="0" dirty="0" smtClean="0"/>
              <a:t>It reduces risk which comes with visibility loss at times</a:t>
            </a:r>
          </a:p>
          <a:p>
            <a:r>
              <a:rPr lang="en-US" baseline="0" dirty="0" smtClean="0"/>
              <a:t>Reduces surgery time as you do not have to remove the smoke </a:t>
            </a:r>
            <a:r>
              <a:rPr lang="en-US" baseline="0" dirty="0" err="1" smtClean="0"/>
              <a:t>everytime</a:t>
            </a:r>
            <a:endParaRPr lang="en-US" baseline="0" dirty="0" smtClean="0"/>
          </a:p>
          <a:p>
            <a:r>
              <a:rPr lang="en-US" baseline="0" dirty="0" smtClean="0"/>
              <a:t>It will improve the accuracy of several medical robotic techniques like organ </a:t>
            </a:r>
            <a:r>
              <a:rPr lang="en-US" baseline="0" dirty="0" err="1" smtClean="0"/>
              <a:t>segmentaion</a:t>
            </a:r>
            <a:r>
              <a:rPr lang="en-US" baseline="0" dirty="0" smtClean="0"/>
              <a:t>/ </a:t>
            </a:r>
            <a:r>
              <a:rPr lang="en-US" baseline="0" dirty="0" err="1" smtClean="0"/>
              <a:t>identificatin</a:t>
            </a:r>
            <a:r>
              <a:rPr lang="en-US" baseline="0" dirty="0" smtClean="0"/>
              <a:t> and instrument tracking  if we us </a:t>
            </a:r>
            <a:r>
              <a:rPr lang="en-US" baseline="0" dirty="0" err="1" smtClean="0"/>
              <a:t>ethis</a:t>
            </a:r>
            <a:r>
              <a:rPr lang="en-US" baseline="0" dirty="0" smtClean="0"/>
              <a:t> as a pre-processing step</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6</a:t>
            </a:fld>
            <a:endParaRPr lang="en-GB"/>
          </a:p>
        </p:txBody>
      </p:sp>
    </p:spTree>
    <p:extLst>
      <p:ext uri="{BB962C8B-B14F-4D97-AF65-F5344CB8AC3E}">
        <p14:creationId xmlns:p14="http://schemas.microsoft.com/office/powerpoint/2010/main" val="95944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per our information there has been no work done in the field of laparoscopic </a:t>
            </a:r>
            <a:r>
              <a:rPr lang="en-GB" baseline="0" dirty="0" err="1" smtClean="0"/>
              <a:t>demoking</a:t>
            </a:r>
            <a:endParaRPr lang="en-GB" baseline="0" dirty="0" smtClean="0"/>
          </a:p>
          <a:p>
            <a:r>
              <a:rPr lang="en-GB" baseline="0" dirty="0" smtClean="0"/>
              <a:t>So in this work we compare our method with the existing </a:t>
            </a:r>
            <a:r>
              <a:rPr lang="en-GB" baseline="0" dirty="0" err="1" smtClean="0"/>
              <a:t>dehazing</a:t>
            </a:r>
            <a:r>
              <a:rPr lang="en-GB" baseline="0" dirty="0" smtClean="0"/>
              <a:t> methods for landscape images</a:t>
            </a:r>
          </a:p>
          <a:p>
            <a:r>
              <a:rPr lang="en-GB" baseline="0" dirty="0" smtClean="0"/>
              <a:t>Like </a:t>
            </a:r>
            <a:r>
              <a:rPr lang="en-GB" baseline="0" dirty="0" err="1" smtClean="0"/>
              <a:t>bayesina</a:t>
            </a:r>
            <a:r>
              <a:rPr lang="en-GB" baseline="0" dirty="0" smtClean="0"/>
              <a:t> defogging</a:t>
            </a:r>
          </a:p>
          <a:p>
            <a:r>
              <a:rPr lang="en-GB" baseline="0" dirty="0" smtClean="0"/>
              <a:t>Dark channel prior and </a:t>
            </a:r>
          </a:p>
          <a:p>
            <a:r>
              <a:rPr lang="en-GB" baseline="0" dirty="0" smtClean="0"/>
              <a:t>Adaptive </a:t>
            </a:r>
            <a:r>
              <a:rPr lang="en-GB" baseline="0" dirty="0" err="1" smtClean="0"/>
              <a:t>filering</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BA7A2864-ADDC-9A45-AF63-4EFC6F977FED}" type="slidenum">
              <a:rPr lang="en-GB" smtClean="0"/>
              <a:t>7</a:t>
            </a:fld>
            <a:endParaRPr lang="en-GB"/>
          </a:p>
        </p:txBody>
      </p:sp>
    </p:spTree>
    <p:extLst>
      <p:ext uri="{BB962C8B-B14F-4D97-AF65-F5344CB8AC3E}">
        <p14:creationId xmlns:p14="http://schemas.microsoft.com/office/powerpoint/2010/main" val="187865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formulate a</a:t>
            </a:r>
            <a:r>
              <a:rPr lang="en-US" baseline="0" dirty="0" smtClean="0"/>
              <a:t> MAP estimation </a:t>
            </a:r>
            <a:r>
              <a:rPr lang="en-US" baseline="0" dirty="0" err="1" smtClean="0"/>
              <a:t>prblem</a:t>
            </a:r>
            <a:r>
              <a:rPr lang="en-US" baseline="0" dirty="0" smtClean="0"/>
              <a:t> as follows</a:t>
            </a:r>
          </a:p>
          <a:p>
            <a:r>
              <a:rPr lang="en-US" baseline="0" dirty="0" smtClean="0"/>
              <a:t>Split it into the likelihood term and </a:t>
            </a:r>
            <a:r>
              <a:rPr lang="en-US" baseline="0" dirty="0" err="1" smtClean="0"/>
              <a:t>prioir</a:t>
            </a:r>
            <a:r>
              <a:rPr lang="en-US" baseline="0" dirty="0" smtClean="0"/>
              <a:t> on the uncorrupted image and the transmission map</a:t>
            </a:r>
          </a:p>
          <a:p>
            <a:r>
              <a:rPr lang="en-US" baseline="0" dirty="0" smtClean="0"/>
              <a:t>We also assume that these priors are independent</a:t>
            </a:r>
          </a:p>
          <a:p>
            <a:endParaRPr lang="en-US" baseline="0" dirty="0" smtClean="0"/>
          </a:p>
          <a:p>
            <a:r>
              <a:rPr lang="en-US" baseline="0" dirty="0" smtClean="0"/>
              <a:t>Due to the </a:t>
            </a:r>
            <a:r>
              <a:rPr lang="en-US" baseline="0" dirty="0" err="1" smtClean="0"/>
              <a:t>iid</a:t>
            </a:r>
            <a:r>
              <a:rPr lang="en-US" baseline="0" dirty="0" smtClean="0"/>
              <a:t> additive </a:t>
            </a:r>
            <a:r>
              <a:rPr lang="en-US" baseline="0" dirty="0" err="1" smtClean="0"/>
              <a:t>Gaussiona</a:t>
            </a:r>
            <a:r>
              <a:rPr lang="en-US" baseline="0" dirty="0" smtClean="0"/>
              <a:t> Noise</a:t>
            </a:r>
          </a:p>
          <a:p>
            <a:r>
              <a:rPr lang="en-US" baseline="0" dirty="0" smtClean="0"/>
              <a:t>We get the likelihood as follows</a:t>
            </a:r>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9</a:t>
            </a:fld>
            <a:endParaRPr lang="en-GB"/>
          </a:p>
        </p:txBody>
      </p:sp>
    </p:spTree>
    <p:extLst>
      <p:ext uri="{BB962C8B-B14F-4D97-AF65-F5344CB8AC3E}">
        <p14:creationId xmlns:p14="http://schemas.microsoft.com/office/powerpoint/2010/main" val="757465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 : We model</a:t>
            </a:r>
            <a:r>
              <a:rPr lang="en-GB" baseline="0" dirty="0" smtClean="0"/>
              <a:t> the estimated transmission map as a piecewise smooth function and hence we impose an edge-preserving MRF on T as follows, the </a:t>
            </a:r>
            <a:r>
              <a:rPr lang="en-GB" baseline="0" dirty="0" err="1" smtClean="0"/>
              <a:t>gibbs</a:t>
            </a:r>
            <a:r>
              <a:rPr lang="en-GB" baseline="0" dirty="0" smtClean="0"/>
              <a:t> energy is given as L1 norm regularized by </a:t>
            </a:r>
            <a:r>
              <a:rPr lang="en-GB" baseline="0" dirty="0" err="1" smtClean="0"/>
              <a:t>huber</a:t>
            </a:r>
            <a:r>
              <a:rPr lang="en-GB" baseline="0" dirty="0" smtClean="0"/>
              <a:t> function a</a:t>
            </a:r>
            <a:r>
              <a:rPr lang="en-US" baseline="0" dirty="0" err="1" smtClean="0"/>
              <a:t>nd</a:t>
            </a:r>
            <a:r>
              <a:rPr lang="en-US" baseline="0" dirty="0" smtClean="0"/>
              <a:t> W is the partition function</a:t>
            </a:r>
            <a:endParaRPr lang="en-GB" dirty="0"/>
          </a:p>
        </p:txBody>
      </p:sp>
      <p:sp>
        <p:nvSpPr>
          <p:cNvPr id="4" name="Slide Number Placeholder 3"/>
          <p:cNvSpPr>
            <a:spLocks noGrp="1"/>
          </p:cNvSpPr>
          <p:nvPr>
            <p:ph type="sldNum" sz="quarter" idx="10"/>
          </p:nvPr>
        </p:nvSpPr>
        <p:spPr/>
        <p:txBody>
          <a:bodyPr/>
          <a:lstStyle/>
          <a:p>
            <a:fld id="{BA7A2864-ADDC-9A45-AF63-4EFC6F977FED}" type="slidenum">
              <a:rPr lang="en-GB" smtClean="0"/>
              <a:t>10</a:t>
            </a:fld>
            <a:endParaRPr lang="en-GB"/>
          </a:p>
        </p:txBody>
      </p:sp>
    </p:spTree>
    <p:extLst>
      <p:ext uri="{BB962C8B-B14F-4D97-AF65-F5344CB8AC3E}">
        <p14:creationId xmlns:p14="http://schemas.microsoft.com/office/powerpoint/2010/main" val="137374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observation</a:t>
            </a:r>
            <a:r>
              <a:rPr lang="en-US" baseline="0" dirty="0" smtClean="0"/>
              <a:t> is that when we plot the histograms of </a:t>
            </a:r>
            <a:r>
              <a:rPr lang="en-US" baseline="0" dirty="0" err="1" smtClean="0"/>
              <a:t>abiut</a:t>
            </a:r>
            <a:r>
              <a:rPr lang="en-US" baseline="0" dirty="0" smtClean="0"/>
              <a:t> 50 clean (no smoky images) chosen at random we can fit each channel very well with a gamma distribution</a:t>
            </a:r>
          </a:p>
          <a:p>
            <a:r>
              <a:rPr lang="en-US" baseline="0" dirty="0" smtClean="0"/>
              <a:t>And this fitted gamma distributions does not vary much on </a:t>
            </a:r>
            <a:r>
              <a:rPr lang="en-US" baseline="0" dirty="0" err="1" smtClean="0"/>
              <a:t>addign</a:t>
            </a:r>
            <a:r>
              <a:rPr lang="en-US" baseline="0" dirty="0" smtClean="0"/>
              <a:t> or removing more images</a:t>
            </a:r>
          </a:p>
          <a:p>
            <a:endParaRPr lang="en-US" baseline="0" dirty="0" smtClean="0"/>
          </a:p>
          <a:p>
            <a:r>
              <a:rPr lang="en-US" baseline="0" dirty="0" smtClean="0"/>
              <a:t>We will use this </a:t>
            </a:r>
            <a:r>
              <a:rPr lang="en-US" baseline="0" dirty="0" err="1" smtClean="0"/>
              <a:t>imformation</a:t>
            </a:r>
            <a:r>
              <a:rPr lang="en-US" baseline="0" dirty="0" smtClean="0"/>
              <a:t> to </a:t>
            </a:r>
            <a:r>
              <a:rPr lang="en-US" baseline="0" dirty="0" err="1" smtClean="0"/>
              <a:t>develo</a:t>
            </a:r>
            <a:r>
              <a:rPr lang="en-US" baseline="0" dirty="0" smtClean="0"/>
              <a:t> a </a:t>
            </a:r>
            <a:r>
              <a:rPr lang="en-US" baseline="0" dirty="0" err="1" smtClean="0"/>
              <a:t>prioir</a:t>
            </a:r>
            <a:r>
              <a:rPr lang="en-US" baseline="0" dirty="0" smtClean="0"/>
              <a:t> model for image estimation</a:t>
            </a:r>
          </a:p>
          <a:p>
            <a:endParaRPr lang="en-US" dirty="0"/>
          </a:p>
        </p:txBody>
      </p:sp>
      <p:sp>
        <p:nvSpPr>
          <p:cNvPr id="4" name="Slide Number Placeholder 3"/>
          <p:cNvSpPr>
            <a:spLocks noGrp="1"/>
          </p:cNvSpPr>
          <p:nvPr>
            <p:ph type="sldNum" sz="quarter" idx="10"/>
          </p:nvPr>
        </p:nvSpPr>
        <p:spPr/>
        <p:txBody>
          <a:bodyPr/>
          <a:lstStyle/>
          <a:p>
            <a:fld id="{BA7A2864-ADDC-9A45-AF63-4EFC6F977FED}" type="slidenum">
              <a:rPr lang="en-GB" smtClean="0"/>
              <a:t>11</a:t>
            </a:fld>
            <a:endParaRPr lang="en-GB"/>
          </a:p>
        </p:txBody>
      </p:sp>
    </p:spTree>
    <p:extLst>
      <p:ext uri="{BB962C8B-B14F-4D97-AF65-F5344CB8AC3E}">
        <p14:creationId xmlns:p14="http://schemas.microsoft.com/office/powerpoint/2010/main" val="11824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GB"/>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18433562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6" name="Footer Placeholder 5"/>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29535457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428793549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10846811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GB"/>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2555190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22960"/>
            <a:ext cx="9144000" cy="603504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2" name="Title 1"/>
          <p:cNvSpPr>
            <a:spLocks noGrp="1"/>
          </p:cNvSpPr>
          <p:nvPr>
            <p:ph type="title"/>
          </p:nvPr>
        </p:nvSpPr>
        <p:spPr>
          <a:xfrm>
            <a:off x="0" y="0"/>
            <a:ext cx="9144000" cy="822960"/>
          </a:xfrm>
        </p:spPr>
        <p:txBody>
          <a:bodyPr/>
          <a:lstStyle>
            <a:lvl1pPr>
              <a:defRPr b="1"/>
            </a:lvl1pPr>
          </a:lstStyle>
          <a:p>
            <a:r>
              <a:rPr lang="x-none" dirty="0" smtClean="0"/>
              <a:t>Click to edit Master title style</a:t>
            </a:r>
            <a:endParaRPr lang="en-GB" dirty="0"/>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6549077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5" name="Footer Placeholder 4"/>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17228827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6" name="Footer Placeholder 5"/>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31453314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8" name="Footer Placeholder 7"/>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29888363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GB"/>
          </a:p>
        </p:txBody>
      </p:sp>
      <p:sp>
        <p:nvSpPr>
          <p:cNvPr id="4" name="Footer Placeholder 3"/>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28400991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32023775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6" name="Footer Placeholder 5"/>
          <p:cNvSpPr>
            <a:spLocks noGrp="1"/>
          </p:cNvSpPr>
          <p:nvPr>
            <p:ph type="ftr" sz="quarter" idx="11"/>
          </p:nvPr>
        </p:nvSpPr>
        <p:spPr/>
        <p:txBody>
          <a:bodyPr/>
          <a:lstStyle/>
          <a:p>
            <a:r>
              <a:rPr lang="en-US" smtClean="0"/>
              <a:t>Laparoscopic Image Desmoking</a:t>
            </a:r>
            <a:endParaRPr lang="en-GB"/>
          </a:p>
        </p:txBody>
      </p:sp>
    </p:spTree>
    <p:extLst>
      <p:ext uri="{BB962C8B-B14F-4D97-AF65-F5344CB8AC3E}">
        <p14:creationId xmlns:p14="http://schemas.microsoft.com/office/powerpoint/2010/main" val="2733350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GB" dirty="0" smtClean="0"/>
              <a:t>Laparoscopic Image </a:t>
            </a:r>
            <a:r>
              <a:rPr lang="en-GB" dirty="0" err="1" smtClean="0"/>
              <a:t>Desmoking</a:t>
            </a:r>
            <a:endParaRPr lang="en-GB" dirty="0"/>
          </a:p>
        </p:txBody>
      </p:sp>
    </p:spTree>
    <p:extLst>
      <p:ext uri="{BB962C8B-B14F-4D97-AF65-F5344CB8AC3E}">
        <p14:creationId xmlns:p14="http://schemas.microsoft.com/office/powerpoint/2010/main" val="32711565"/>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iming>
    <p:tnLst>
      <p:par>
        <p:cT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47.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hyperlink" Target="mailto:alankarkotwal13@gmail.com" TargetMode="External"/><Relationship Id="rId4" Type="http://schemas.openxmlformats.org/officeDocument/2006/relationships/hyperlink" Target="mailto:suyash@cse.iitb.ac.in" TargetMode="External"/><Relationship Id="rId5" Type="http://schemas.openxmlformats.org/officeDocument/2006/relationships/image" Target="../media/image48.jpg"/><Relationship Id="rId1" Type="http://schemas.openxmlformats.org/officeDocument/2006/relationships/slideLayout" Target="../slideLayouts/slideLayout3.xml"/><Relationship Id="rId2" Type="http://schemas.openxmlformats.org/officeDocument/2006/relationships/hyperlink" Target="mailto:riddhishb@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3001"/>
            <a:ext cx="7772400" cy="1470025"/>
          </a:xfrm>
        </p:spPr>
        <p:txBody>
          <a:bodyPr/>
          <a:lstStyle/>
          <a:p>
            <a:r>
              <a:rPr lang="en-US" dirty="0" smtClean="0">
                <a:solidFill>
                  <a:srgbClr val="E46C0A"/>
                </a:solidFill>
              </a:rPr>
              <a:t>Joint </a:t>
            </a:r>
            <a:r>
              <a:rPr lang="en-US" dirty="0" err="1" smtClean="0">
                <a:solidFill>
                  <a:srgbClr val="E46C0A"/>
                </a:solidFill>
              </a:rPr>
              <a:t>Desmoking</a:t>
            </a:r>
            <a:r>
              <a:rPr lang="en-US" dirty="0" smtClean="0">
                <a:solidFill>
                  <a:srgbClr val="E46C0A"/>
                </a:solidFill>
              </a:rPr>
              <a:t> </a:t>
            </a:r>
            <a:r>
              <a:rPr lang="en-US" dirty="0" smtClean="0">
                <a:solidFill>
                  <a:srgbClr val="E46C0A"/>
                </a:solidFill>
              </a:rPr>
              <a:t>and </a:t>
            </a:r>
            <a:r>
              <a:rPr lang="en-US" dirty="0" err="1" smtClean="0">
                <a:solidFill>
                  <a:srgbClr val="E46C0A"/>
                </a:solidFill>
              </a:rPr>
              <a:t>Denoising</a:t>
            </a:r>
            <a:r>
              <a:rPr lang="en-US" dirty="0" smtClean="0">
                <a:solidFill>
                  <a:srgbClr val="E46C0A"/>
                </a:solidFill>
              </a:rPr>
              <a:t>  </a:t>
            </a:r>
            <a:r>
              <a:rPr lang="en-US" dirty="0" smtClean="0">
                <a:solidFill>
                  <a:srgbClr val="E46C0A"/>
                </a:solidFill>
              </a:rPr>
              <a:t>of Laparoscopy Images</a:t>
            </a:r>
            <a:endParaRPr lang="en-GB" dirty="0">
              <a:solidFill>
                <a:srgbClr val="E46C0A"/>
              </a:solidFill>
            </a:endParaRPr>
          </a:p>
        </p:txBody>
      </p:sp>
      <p:sp>
        <p:nvSpPr>
          <p:cNvPr id="5" name="Subtitle 2"/>
          <p:cNvSpPr>
            <a:spLocks noGrp="1"/>
          </p:cNvSpPr>
          <p:nvPr>
            <p:ph type="subTitle" idx="1"/>
          </p:nvPr>
        </p:nvSpPr>
        <p:spPr>
          <a:xfrm>
            <a:off x="12724" y="2200031"/>
            <a:ext cx="9144000" cy="2637104"/>
          </a:xfrm>
        </p:spPr>
        <p:txBody>
          <a:bodyPr>
            <a:normAutofit/>
          </a:bodyPr>
          <a:lstStyle/>
          <a:p>
            <a:r>
              <a:rPr lang="is-IS" sz="3000" dirty="0" smtClean="0">
                <a:solidFill>
                  <a:schemeClr val="accent1"/>
                </a:solidFill>
                <a:latin typeface="+mn-lt"/>
              </a:rPr>
              <a:t>Alankar Kotwal</a:t>
            </a:r>
            <a:r>
              <a:rPr lang="is-IS" sz="3000" baseline="30000" dirty="0" smtClean="0">
                <a:solidFill>
                  <a:schemeClr val="accent1"/>
                </a:solidFill>
                <a:latin typeface="+mn-lt"/>
              </a:rPr>
              <a:t>1</a:t>
            </a:r>
            <a:r>
              <a:rPr lang="en-US" sz="3000" dirty="0">
                <a:solidFill>
                  <a:schemeClr val="accent1"/>
                </a:solidFill>
                <a:latin typeface="+mn-lt"/>
              </a:rPr>
              <a:t> </a:t>
            </a:r>
            <a:r>
              <a:rPr lang="en-US" sz="3000" dirty="0">
                <a:solidFill>
                  <a:schemeClr val="accent1"/>
                </a:solidFill>
              </a:rPr>
              <a:t>,</a:t>
            </a:r>
            <a:r>
              <a:rPr lang="en-US" sz="3000" dirty="0" smtClean="0">
                <a:solidFill>
                  <a:schemeClr val="accent1"/>
                </a:solidFill>
                <a:latin typeface="+mn-lt"/>
              </a:rPr>
              <a:t> </a:t>
            </a:r>
            <a:r>
              <a:rPr lang="en-US" sz="3000" u="sng" dirty="0" smtClean="0">
                <a:solidFill>
                  <a:schemeClr val="accent1"/>
                </a:solidFill>
                <a:latin typeface="+mn-lt"/>
              </a:rPr>
              <a:t>Riddhish Bhalodia</a:t>
            </a:r>
            <a:r>
              <a:rPr lang="en-US" sz="3000" u="sng" baseline="30000" dirty="0" smtClean="0">
                <a:solidFill>
                  <a:schemeClr val="accent1"/>
                </a:solidFill>
                <a:latin typeface="+mn-lt"/>
              </a:rPr>
              <a:t>1</a:t>
            </a:r>
            <a:r>
              <a:rPr lang="en-US" sz="3000" u="sng" dirty="0">
                <a:solidFill>
                  <a:schemeClr val="accent1"/>
                </a:solidFill>
                <a:latin typeface="+mn-lt"/>
              </a:rPr>
              <a:t> </a:t>
            </a:r>
            <a:r>
              <a:rPr lang="en-US" sz="3000" dirty="0">
                <a:solidFill>
                  <a:schemeClr val="accent1"/>
                </a:solidFill>
              </a:rPr>
              <a:t>,</a:t>
            </a:r>
            <a:r>
              <a:rPr lang="en-US" sz="3000" dirty="0" smtClean="0">
                <a:solidFill>
                  <a:schemeClr val="accent1"/>
                </a:solidFill>
                <a:latin typeface="+mn-lt"/>
              </a:rPr>
              <a:t> Suyash </a:t>
            </a:r>
            <a:r>
              <a:rPr lang="en-US" sz="3000" dirty="0">
                <a:solidFill>
                  <a:schemeClr val="accent1"/>
                </a:solidFill>
                <a:latin typeface="+mn-lt"/>
              </a:rPr>
              <a:t>P. </a:t>
            </a:r>
            <a:r>
              <a:rPr lang="en-US" sz="3000" dirty="0" smtClean="0">
                <a:solidFill>
                  <a:schemeClr val="accent1"/>
                </a:solidFill>
                <a:latin typeface="+mn-lt"/>
              </a:rPr>
              <a:t>Awate</a:t>
            </a:r>
            <a:r>
              <a:rPr lang="en-US" sz="3000" baseline="30000" dirty="0" smtClean="0">
                <a:solidFill>
                  <a:schemeClr val="accent1"/>
                </a:solidFill>
                <a:latin typeface="+mn-lt"/>
              </a:rPr>
              <a:t>2</a:t>
            </a:r>
          </a:p>
          <a:p>
            <a:endParaRPr lang="en-US" sz="2200" dirty="0" smtClean="0">
              <a:solidFill>
                <a:schemeClr val="accent1"/>
              </a:solidFill>
              <a:latin typeface="+mn-lt"/>
            </a:endParaRPr>
          </a:p>
          <a:p>
            <a:r>
              <a:rPr lang="en-US" sz="2200" baseline="30000" dirty="0" smtClean="0">
                <a:solidFill>
                  <a:schemeClr val="tx1"/>
                </a:solidFill>
                <a:latin typeface="+mn-lt"/>
              </a:rPr>
              <a:t>1</a:t>
            </a:r>
            <a:r>
              <a:rPr lang="en-US" sz="2200" dirty="0" smtClean="0">
                <a:solidFill>
                  <a:schemeClr val="tx1"/>
                </a:solidFill>
                <a:latin typeface="+mn-lt"/>
              </a:rPr>
              <a:t>Electrical Engineering Department</a:t>
            </a:r>
          </a:p>
          <a:p>
            <a:r>
              <a:rPr lang="en-US" sz="2200" baseline="30000" dirty="0" smtClean="0">
                <a:solidFill>
                  <a:schemeClr val="tx1"/>
                </a:solidFill>
                <a:latin typeface="+mn-lt"/>
              </a:rPr>
              <a:t>2</a:t>
            </a:r>
            <a:r>
              <a:rPr lang="en-US" sz="2200" dirty="0" smtClean="0">
                <a:solidFill>
                  <a:schemeClr val="tx1"/>
                </a:solidFill>
                <a:latin typeface="+mn-lt"/>
              </a:rPr>
              <a:t>Computer Science and Engineering Department</a:t>
            </a:r>
          </a:p>
          <a:p>
            <a:r>
              <a:rPr lang="en-US" sz="2200" dirty="0" smtClean="0">
                <a:solidFill>
                  <a:schemeClr val="tx1"/>
                </a:solidFill>
                <a:latin typeface="+mn-lt"/>
              </a:rPr>
              <a:t>Indian Institute of Technology (IIT) Bombay</a:t>
            </a:r>
          </a:p>
          <a:p>
            <a:endParaRPr lang="en-US" sz="2400" dirty="0" smtClean="0">
              <a:solidFill>
                <a:srgbClr val="7F7F7F"/>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361" y="4592681"/>
            <a:ext cx="2752725" cy="20955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979107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098" y="822960"/>
            <a:ext cx="8229600" cy="2273760"/>
          </a:xfrm>
        </p:spPr>
        <p:txBody>
          <a:bodyPr/>
          <a:lstStyle/>
          <a:p>
            <a:r>
              <a:rPr lang="en-GB" dirty="0" smtClean="0"/>
              <a:t>Histograms of non-smoky laparoscopic images </a:t>
            </a:r>
          </a:p>
          <a:p>
            <a:pPr marL="457200" lvl="1" indent="0">
              <a:buNone/>
            </a:pPr>
            <a:r>
              <a:rPr lang="en-GB" dirty="0"/>
              <a:t> </a:t>
            </a:r>
            <a:r>
              <a:rPr lang="en-GB" dirty="0" smtClean="0"/>
              <a:t>Can be fitted with Gamma Distributions</a:t>
            </a:r>
          </a:p>
          <a:p>
            <a:pPr marL="457200" lvl="1" indent="0">
              <a:buNone/>
            </a:pPr>
            <a:r>
              <a:rPr lang="en-GB" dirty="0"/>
              <a:t> </a:t>
            </a:r>
            <a:r>
              <a:rPr lang="en-GB" dirty="0" smtClean="0"/>
              <a:t>Very small variation across images</a:t>
            </a:r>
            <a:endParaRPr lang="en-GB" dirty="0"/>
          </a:p>
        </p:txBody>
      </p:sp>
      <p:pic>
        <p:nvPicPr>
          <p:cNvPr id="7" name="Picture 6" descr="bl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500" y="3056968"/>
            <a:ext cx="2925221" cy="1718911"/>
          </a:xfrm>
          <a:prstGeom prst="rect">
            <a:avLst/>
          </a:prstGeom>
        </p:spPr>
      </p:pic>
      <p:pic>
        <p:nvPicPr>
          <p:cNvPr id="8" name="Picture 7" descr="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8" y="2947934"/>
            <a:ext cx="2711458" cy="1943491"/>
          </a:xfrm>
          <a:prstGeom prst="rect">
            <a:avLst/>
          </a:prstGeom>
        </p:spPr>
      </p:pic>
      <p:pic>
        <p:nvPicPr>
          <p:cNvPr id="10" name="Picture 9" descr="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4295" y="3056968"/>
            <a:ext cx="2839205" cy="1725421"/>
          </a:xfrm>
          <a:prstGeom prst="rect">
            <a:avLst/>
          </a:prstGeom>
        </p:spPr>
      </p:pic>
      <p:sp>
        <p:nvSpPr>
          <p:cNvPr id="9" name="Title 1"/>
          <p:cNvSpPr txBox="1">
            <a:spLocks/>
          </p:cNvSpPr>
          <p:nvPr/>
        </p:nvSpPr>
        <p:spPr>
          <a:xfrm>
            <a:off x="0" y="0"/>
            <a:ext cx="9144000" cy="8229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r>
              <a:rPr lang="en-GB" smtClean="0">
                <a:solidFill>
                  <a:schemeClr val="accent6">
                    <a:lumMod val="75000"/>
                  </a:schemeClr>
                </a:solidFill>
              </a:rPr>
              <a:t>Prior on Uncorrupted Image (X)</a:t>
            </a:r>
            <a:endParaRPr lang="en-GB" dirty="0">
              <a:solidFill>
                <a:schemeClr val="accent6">
                  <a:lumMod val="75000"/>
                </a:schemeClr>
              </a:solidFill>
            </a:endParaRPr>
          </a:p>
        </p:txBody>
      </p:sp>
    </p:spTree>
    <p:extLst>
      <p:ext uri="{BB962C8B-B14F-4D97-AF65-F5344CB8AC3E}">
        <p14:creationId xmlns:p14="http://schemas.microsoft.com/office/powerpoint/2010/main" val="728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6">
                    <a:lumMod val="75000"/>
                  </a:schemeClr>
                </a:solidFill>
              </a:rPr>
              <a:t>Prior on Uncorrupted Image (X)</a:t>
            </a:r>
            <a:endParaRPr lang="en-GB" dirty="0">
              <a:solidFill>
                <a:schemeClr val="accent6">
                  <a:lumMod val="75000"/>
                </a:schemeClr>
              </a:solidFill>
            </a:endParaRPr>
          </a:p>
        </p:txBody>
      </p:sp>
      <p:sp>
        <p:nvSpPr>
          <p:cNvPr id="7" name="Content Placeholder 2"/>
          <p:cNvSpPr txBox="1">
            <a:spLocks/>
          </p:cNvSpPr>
          <p:nvPr/>
        </p:nvSpPr>
        <p:spPr>
          <a:xfrm>
            <a:off x="362619" y="3070454"/>
            <a:ext cx="8229600" cy="669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smtClean="0"/>
              <a:t>Edge preserving smoothness term</a:t>
            </a:r>
          </a:p>
        </p:txBody>
      </p:sp>
      <p:pic>
        <p:nvPicPr>
          <p:cNvPr id="10" name="Picture 9"/>
          <p:cNvPicPr>
            <a:picLocks noChangeAspect="1"/>
          </p:cNvPicPr>
          <p:nvPr/>
        </p:nvPicPr>
        <p:blipFill>
          <a:blip r:embed="rId3"/>
          <a:stretch>
            <a:fillRect/>
          </a:stretch>
        </p:blipFill>
        <p:spPr>
          <a:xfrm>
            <a:off x="698500" y="2178753"/>
            <a:ext cx="4851400" cy="469900"/>
          </a:xfrm>
          <a:prstGeom prst="rect">
            <a:avLst/>
          </a:prstGeom>
        </p:spPr>
      </p:pic>
      <p:pic>
        <p:nvPicPr>
          <p:cNvPr id="11" name="Picture 10"/>
          <p:cNvPicPr>
            <a:picLocks noChangeAspect="1"/>
          </p:cNvPicPr>
          <p:nvPr/>
        </p:nvPicPr>
        <p:blipFill>
          <a:blip r:embed="rId4"/>
          <a:stretch>
            <a:fillRect/>
          </a:stretch>
        </p:blipFill>
        <p:spPr>
          <a:xfrm>
            <a:off x="977014" y="3944818"/>
            <a:ext cx="5504395" cy="1249464"/>
          </a:xfrm>
          <a:prstGeom prst="rect">
            <a:avLst/>
          </a:prstGeom>
        </p:spPr>
      </p:pic>
      <p:sp>
        <p:nvSpPr>
          <p:cNvPr id="12" name="Rectangle 11"/>
          <p:cNvSpPr/>
          <p:nvPr/>
        </p:nvSpPr>
        <p:spPr>
          <a:xfrm>
            <a:off x="2391560" y="2054677"/>
            <a:ext cx="1337652" cy="747433"/>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4296252" y="2039986"/>
            <a:ext cx="1364675" cy="747433"/>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Content Placeholder 2"/>
          <p:cNvSpPr txBox="1">
            <a:spLocks/>
          </p:cNvSpPr>
          <p:nvPr/>
        </p:nvSpPr>
        <p:spPr>
          <a:xfrm>
            <a:off x="362619" y="3058182"/>
            <a:ext cx="8229600" cy="669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smtClean="0"/>
              <a:t>Divergence from learned Gamma distributions </a:t>
            </a:r>
          </a:p>
        </p:txBody>
      </p:sp>
      <p:pic>
        <p:nvPicPr>
          <p:cNvPr id="15" name="Picture 14"/>
          <p:cNvPicPr>
            <a:picLocks noChangeAspect="1"/>
          </p:cNvPicPr>
          <p:nvPr/>
        </p:nvPicPr>
        <p:blipFill>
          <a:blip r:embed="rId5"/>
          <a:stretch>
            <a:fillRect/>
          </a:stretch>
        </p:blipFill>
        <p:spPr>
          <a:xfrm>
            <a:off x="1621012" y="3931487"/>
            <a:ext cx="4216400" cy="469900"/>
          </a:xfrm>
          <a:prstGeom prst="rect">
            <a:avLst/>
          </a:prstGeom>
        </p:spPr>
      </p:pic>
      <p:pic>
        <p:nvPicPr>
          <p:cNvPr id="16" name="Picture 15"/>
          <p:cNvPicPr>
            <a:picLocks noChangeAspect="1"/>
          </p:cNvPicPr>
          <p:nvPr/>
        </p:nvPicPr>
        <p:blipFill>
          <a:blip r:embed="rId6"/>
          <a:stretch>
            <a:fillRect/>
          </a:stretch>
        </p:blipFill>
        <p:spPr>
          <a:xfrm>
            <a:off x="479663" y="4900611"/>
            <a:ext cx="7995511" cy="371789"/>
          </a:xfrm>
          <a:prstGeom prst="rect">
            <a:avLst/>
          </a:prstGeom>
        </p:spPr>
      </p:pic>
      <p:pic>
        <p:nvPicPr>
          <p:cNvPr id="18" name="Picture 17"/>
          <p:cNvPicPr>
            <a:picLocks noChangeAspect="1"/>
          </p:cNvPicPr>
          <p:nvPr/>
        </p:nvPicPr>
        <p:blipFill>
          <a:blip r:embed="rId7"/>
          <a:stretch>
            <a:fillRect/>
          </a:stretch>
        </p:blipFill>
        <p:spPr>
          <a:xfrm>
            <a:off x="1126069" y="908629"/>
            <a:ext cx="4381500" cy="977900"/>
          </a:xfrm>
          <a:prstGeom prst="rect">
            <a:avLst/>
          </a:prstGeom>
        </p:spPr>
      </p:pic>
      <p:sp>
        <p:nvSpPr>
          <p:cNvPr id="3" name="TextBox 2"/>
          <p:cNvSpPr txBox="1"/>
          <p:nvPr/>
        </p:nvSpPr>
        <p:spPr>
          <a:xfrm>
            <a:off x="479663" y="5693506"/>
            <a:ext cx="6757160" cy="584775"/>
          </a:xfrm>
          <a:prstGeom prst="rect">
            <a:avLst/>
          </a:prstGeom>
          <a:noFill/>
        </p:spPr>
        <p:txBody>
          <a:bodyPr wrap="square" rtlCol="0">
            <a:spAutoFit/>
          </a:bodyPr>
          <a:lstStyle/>
          <a:p>
            <a:r>
              <a:rPr lang="en-US" sz="3200" dirty="0" smtClean="0"/>
              <a:t>KS </a:t>
            </a:r>
            <a:r>
              <a:rPr lang="en-US" sz="3200" dirty="0"/>
              <a:t>: K</a:t>
            </a:r>
            <a:r>
              <a:rPr lang="en-US" sz="3200" dirty="0" smtClean="0"/>
              <a:t>olmogorov-Smirnov distance</a:t>
            </a:r>
            <a:endParaRPr lang="en-US" sz="3200" dirty="0"/>
          </a:p>
        </p:txBody>
      </p:sp>
    </p:spTree>
    <p:extLst>
      <p:ext uri="{BB962C8B-B14F-4D97-AF65-F5344CB8AC3E}">
        <p14:creationId xmlns:p14="http://schemas.microsoft.com/office/powerpoint/2010/main" val="221562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P spid="12" grpId="1" animBg="1"/>
      <p:bldP spid="13" grpId="0" animBg="1"/>
      <p:bldP spid="1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464"/>
            <a:ext cx="8229600" cy="1143000"/>
          </a:xfrm>
          <a:ln>
            <a:noFill/>
          </a:ln>
        </p:spPr>
        <p:txBody>
          <a:bodyPr>
            <a:normAutofit/>
          </a:bodyPr>
          <a:lstStyle/>
          <a:p>
            <a:r>
              <a:rPr lang="en-US" smtClean="0">
                <a:solidFill>
                  <a:schemeClr val="accent6">
                    <a:lumMod val="75000"/>
                  </a:schemeClr>
                </a:solidFill>
              </a:rPr>
              <a:t>Corruption Color (S)</a:t>
            </a:r>
            <a:r>
              <a:rPr lang="en-US" smtClean="0">
                <a:solidFill>
                  <a:schemeClr val="accent6">
                    <a:lumMod val="75000"/>
                  </a:schemeClr>
                </a:solidFill>
                <a:latin typeface="+mj-lt"/>
              </a:rPr>
              <a:t> </a:t>
            </a:r>
            <a:r>
              <a:rPr lang="en-US" dirty="0" smtClean="0">
                <a:solidFill>
                  <a:schemeClr val="accent6">
                    <a:lumMod val="75000"/>
                  </a:schemeClr>
                </a:solidFill>
                <a:latin typeface="+mj-lt"/>
              </a:rPr>
              <a:t>Estimation</a:t>
            </a:r>
            <a:endParaRPr lang="en-US" dirty="0">
              <a:solidFill>
                <a:schemeClr val="accent6">
                  <a:lumMod val="75000"/>
                </a:schemeClr>
              </a:solidFill>
              <a:latin typeface="+mj-lt"/>
            </a:endParaRPr>
          </a:p>
        </p:txBody>
      </p:sp>
      <p:sp>
        <p:nvSpPr>
          <p:cNvPr id="3" name="Content Placeholder 2"/>
          <p:cNvSpPr>
            <a:spLocks noGrp="1"/>
          </p:cNvSpPr>
          <p:nvPr>
            <p:ph idx="1"/>
          </p:nvPr>
        </p:nvSpPr>
        <p:spPr>
          <a:xfrm>
            <a:off x="268037" y="3479625"/>
            <a:ext cx="8229600" cy="3235967"/>
          </a:xfrm>
        </p:spPr>
        <p:txBody>
          <a:bodyPr>
            <a:normAutofit fontScale="92500" lnSpcReduction="20000"/>
          </a:bodyPr>
          <a:lstStyle/>
          <a:p>
            <a:r>
              <a:rPr lang="en-US" dirty="0" smtClean="0">
                <a:latin typeface="+mj-lt"/>
              </a:rPr>
              <a:t>Estimate S beforehand</a:t>
            </a:r>
          </a:p>
          <a:p>
            <a:pPr lvl="1"/>
            <a:r>
              <a:rPr lang="en-US" dirty="0" smtClean="0">
                <a:latin typeface="+mj-lt"/>
              </a:rPr>
              <a:t>Robustly construct ‘smokiness map’ of pixels having similar colors in all three channels</a:t>
            </a:r>
          </a:p>
          <a:p>
            <a:pPr lvl="1"/>
            <a:r>
              <a:rPr lang="en-US" dirty="0" smtClean="0">
                <a:latin typeface="+mj-lt"/>
              </a:rPr>
              <a:t>Select the pixels with intensity values in bottom 1 percentile of the ‘smokiness map’</a:t>
            </a:r>
          </a:p>
          <a:p>
            <a:pPr lvl="1"/>
            <a:r>
              <a:rPr lang="en-US" dirty="0" smtClean="0">
                <a:latin typeface="+mj-lt"/>
              </a:rPr>
              <a:t>Project on 1D subspace learned on training data</a:t>
            </a:r>
          </a:p>
          <a:p>
            <a:pPr lvl="1"/>
            <a:r>
              <a:rPr lang="en-US" dirty="0" smtClean="0">
                <a:latin typeface="+mj-lt"/>
              </a:rPr>
              <a:t>Project the estimated S on this learned subspace for added robustness</a:t>
            </a:r>
          </a:p>
          <a:p>
            <a:endParaRPr lang="en-US"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9536"/>
            <a:ext cx="9144000" cy="2430129"/>
          </a:xfrm>
          <a:prstGeom prst="rect">
            <a:avLst/>
          </a:prstGeom>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9509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Optimization</a:t>
            </a:r>
            <a:endParaRPr lang="en-US" dirty="0">
              <a:solidFill>
                <a:schemeClr val="accent6">
                  <a:lumMod val="75000"/>
                </a:schemeClr>
              </a:solidFill>
            </a:endParaRPr>
          </a:p>
        </p:txBody>
      </p:sp>
      <p:sp>
        <p:nvSpPr>
          <p:cNvPr id="6" name="Content Placeholder 2"/>
          <p:cNvSpPr txBox="1">
            <a:spLocks noGrp="1"/>
          </p:cNvSpPr>
          <p:nvPr>
            <p:ph idx="1"/>
          </p:nvPr>
        </p:nvSpPr>
        <p:spPr>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estimate the corruption color (S)</a:t>
            </a:r>
          </a:p>
          <a:p>
            <a:r>
              <a:rPr lang="en-US" dirty="0" smtClean="0"/>
              <a:t>Perform gradient descent with alternate minimization over X and T</a:t>
            </a:r>
          </a:p>
          <a:p>
            <a:r>
              <a:rPr lang="en-US" dirty="0" smtClean="0"/>
              <a:t>~15-20 Iterations</a:t>
            </a:r>
            <a:endParaRPr lang="en-US" dirty="0"/>
          </a:p>
        </p:txBody>
      </p:sp>
    </p:spTree>
    <p:extLst>
      <p:ext uri="{BB962C8B-B14F-4D97-AF65-F5344CB8AC3E}">
        <p14:creationId xmlns:p14="http://schemas.microsoft.com/office/powerpoint/2010/main" val="47835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Validation: Simulated Images</a:t>
            </a:r>
            <a:endParaRPr lang="en-GB" dirty="0">
              <a:solidFill>
                <a:srgbClr val="E46C0A"/>
              </a:solidFill>
            </a:endParaRPr>
          </a:p>
        </p:txBody>
      </p:sp>
      <p:sp>
        <p:nvSpPr>
          <p:cNvPr id="3" name="Content Placeholder 2"/>
          <p:cNvSpPr>
            <a:spLocks noGrp="1"/>
          </p:cNvSpPr>
          <p:nvPr>
            <p:ph idx="1"/>
          </p:nvPr>
        </p:nvSpPr>
        <p:spPr>
          <a:xfrm>
            <a:off x="253123" y="921890"/>
            <a:ext cx="5212079" cy="2517484"/>
          </a:xfrm>
        </p:spPr>
        <p:txBody>
          <a:bodyPr>
            <a:noAutofit/>
          </a:bodyPr>
          <a:lstStyle/>
          <a:p>
            <a:r>
              <a:rPr lang="en-US" dirty="0"/>
              <a:t>X</a:t>
            </a:r>
            <a:r>
              <a:rPr lang="en-US" dirty="0" smtClean="0"/>
              <a:t> </a:t>
            </a:r>
            <a:r>
              <a:rPr lang="en-US" dirty="0"/>
              <a:t>: piecewise-constant</a:t>
            </a:r>
            <a:br>
              <a:rPr lang="en-US" dirty="0"/>
            </a:br>
            <a:r>
              <a:rPr lang="en-US" dirty="0"/>
              <a:t>image </a:t>
            </a:r>
            <a:endParaRPr lang="en-US" dirty="0" smtClean="0"/>
          </a:p>
          <a:p>
            <a:r>
              <a:rPr lang="en-US" dirty="0" smtClean="0"/>
              <a:t>S </a:t>
            </a:r>
            <a:r>
              <a:rPr lang="en-US" dirty="0"/>
              <a:t>: </a:t>
            </a:r>
            <a:r>
              <a:rPr lang="en-US" dirty="0" smtClean="0"/>
              <a:t>constant</a:t>
            </a:r>
            <a:endParaRPr lang="en-US" dirty="0"/>
          </a:p>
          <a:p>
            <a:r>
              <a:rPr lang="en-US" dirty="0" smtClean="0"/>
              <a:t>T: Transmission map</a:t>
            </a:r>
          </a:p>
          <a:p>
            <a:r>
              <a:rPr lang="en-US" dirty="0" smtClean="0"/>
              <a:t>Noise </a:t>
            </a:r>
            <a:r>
              <a:rPr lang="en-US" dirty="0" err="1"/>
              <a:t>i.i.d</a:t>
            </a:r>
            <a:r>
              <a:rPr lang="en-US" dirty="0"/>
              <a:t>. Gaussian with </a:t>
            </a:r>
            <a:r>
              <a:rPr lang="en-US" dirty="0" smtClean="0"/>
              <a:t>𝜎</a:t>
            </a:r>
            <a:r>
              <a:rPr lang="en-US" baseline="30000" dirty="0" smtClean="0"/>
              <a:t>2</a:t>
            </a:r>
            <a:endParaRPr lang="en-US" dirty="0"/>
          </a:p>
        </p:txBody>
      </p:sp>
      <p:pic>
        <p:nvPicPr>
          <p:cNvPr id="6" name="Picture 5" descr="Orig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376" y="1169441"/>
            <a:ext cx="2220254" cy="1827766"/>
          </a:xfrm>
          <a:prstGeom prst="rect">
            <a:avLst/>
          </a:prstGeom>
        </p:spPr>
      </p:pic>
      <p:pic>
        <p:nvPicPr>
          <p:cNvPr id="7" name="Picture 6" descr="input_l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376" y="3692022"/>
            <a:ext cx="2220254" cy="1827766"/>
          </a:xfrm>
          <a:prstGeom prst="rect">
            <a:avLst/>
          </a:prstGeom>
        </p:spPr>
      </p:pic>
      <p:pic>
        <p:nvPicPr>
          <p:cNvPr id="8" name="Picture 7" desc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235" y="3692022"/>
            <a:ext cx="2073401" cy="1811054"/>
          </a:xfrm>
          <a:prstGeom prst="rect">
            <a:avLst/>
          </a:prstGeom>
        </p:spPr>
      </p:pic>
      <p:pic>
        <p:nvPicPr>
          <p:cNvPr id="10" name="Picture 9" descr="txmap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667" y="3703950"/>
            <a:ext cx="2001353" cy="1808122"/>
          </a:xfrm>
          <a:prstGeom prst="rect">
            <a:avLst/>
          </a:prstGeom>
        </p:spPr>
      </p:pic>
      <p:sp>
        <p:nvSpPr>
          <p:cNvPr id="11" name="TextBox 10"/>
          <p:cNvSpPr txBox="1"/>
          <p:nvPr/>
        </p:nvSpPr>
        <p:spPr>
          <a:xfrm>
            <a:off x="6238132" y="3036396"/>
            <a:ext cx="917401" cy="369332"/>
          </a:xfrm>
          <a:prstGeom prst="rect">
            <a:avLst/>
          </a:prstGeom>
          <a:noFill/>
        </p:spPr>
        <p:txBody>
          <a:bodyPr wrap="none" rtlCol="0">
            <a:spAutoFit/>
          </a:bodyPr>
          <a:lstStyle/>
          <a:p>
            <a:r>
              <a:rPr lang="en-GB" dirty="0" smtClean="0"/>
              <a:t>Original</a:t>
            </a:r>
            <a:endParaRPr lang="en-GB" dirty="0"/>
          </a:p>
        </p:txBody>
      </p:sp>
      <p:sp>
        <p:nvSpPr>
          <p:cNvPr id="12" name="TextBox 11"/>
          <p:cNvSpPr txBox="1"/>
          <p:nvPr/>
        </p:nvSpPr>
        <p:spPr>
          <a:xfrm>
            <a:off x="6349265" y="5637099"/>
            <a:ext cx="806268" cy="369332"/>
          </a:xfrm>
          <a:prstGeom prst="rect">
            <a:avLst/>
          </a:prstGeom>
          <a:noFill/>
        </p:spPr>
        <p:txBody>
          <a:bodyPr wrap="none" rtlCol="0">
            <a:spAutoFit/>
          </a:bodyPr>
          <a:lstStyle/>
          <a:p>
            <a:r>
              <a:rPr lang="en-GB" dirty="0" smtClean="0"/>
              <a:t>Smoky</a:t>
            </a:r>
            <a:endParaRPr lang="en-GB" dirty="0"/>
          </a:p>
        </p:txBody>
      </p:sp>
      <p:sp>
        <p:nvSpPr>
          <p:cNvPr id="13" name="TextBox 12"/>
          <p:cNvSpPr txBox="1"/>
          <p:nvPr/>
        </p:nvSpPr>
        <p:spPr>
          <a:xfrm>
            <a:off x="3342378" y="5637099"/>
            <a:ext cx="1759521" cy="646331"/>
          </a:xfrm>
          <a:prstGeom prst="rect">
            <a:avLst/>
          </a:prstGeom>
          <a:noFill/>
        </p:spPr>
        <p:txBody>
          <a:bodyPr wrap="none" rtlCol="0">
            <a:spAutoFit/>
          </a:bodyPr>
          <a:lstStyle/>
          <a:p>
            <a:r>
              <a:rPr lang="en-GB" dirty="0" smtClean="0"/>
              <a:t>Corruption </a:t>
            </a:r>
            <a:r>
              <a:rPr lang="en-GB" dirty="0" err="1" smtClean="0"/>
              <a:t>Color</a:t>
            </a:r>
            <a:endParaRPr lang="en-GB" dirty="0" smtClean="0"/>
          </a:p>
          <a:p>
            <a:endParaRPr lang="en-GB" dirty="0"/>
          </a:p>
        </p:txBody>
      </p:sp>
      <p:sp>
        <p:nvSpPr>
          <p:cNvPr id="14" name="TextBox 13"/>
          <p:cNvSpPr txBox="1"/>
          <p:nvPr/>
        </p:nvSpPr>
        <p:spPr>
          <a:xfrm>
            <a:off x="983008" y="5611002"/>
            <a:ext cx="1876155" cy="369332"/>
          </a:xfrm>
          <a:prstGeom prst="rect">
            <a:avLst/>
          </a:prstGeom>
          <a:noFill/>
        </p:spPr>
        <p:txBody>
          <a:bodyPr wrap="none" rtlCol="0">
            <a:spAutoFit/>
          </a:bodyPr>
          <a:lstStyle/>
          <a:p>
            <a:r>
              <a:rPr lang="en-GB" smtClean="0"/>
              <a:t>Transmission Map</a:t>
            </a:r>
            <a:endParaRPr lang="en-GB" dirty="0"/>
          </a:p>
        </p:txBody>
      </p:sp>
    </p:spTree>
    <p:extLst>
      <p:ext uri="{BB962C8B-B14F-4D97-AF65-F5344CB8AC3E}">
        <p14:creationId xmlns:p14="http://schemas.microsoft.com/office/powerpoint/2010/main" val="1588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49" y="3623600"/>
            <a:ext cx="2196720" cy="1750511"/>
          </a:xfrm>
          <a:prstGeom prst="rect">
            <a:avLst/>
          </a:prstGeom>
        </p:spPr>
      </p:pic>
      <p:sp>
        <p:nvSpPr>
          <p:cNvPr id="2" name="Title 1"/>
          <p:cNvSpPr>
            <a:spLocks noGrp="1"/>
          </p:cNvSpPr>
          <p:nvPr>
            <p:ph type="title"/>
          </p:nvPr>
        </p:nvSpPr>
        <p:spPr/>
        <p:txBody>
          <a:bodyPr/>
          <a:lstStyle/>
          <a:p>
            <a:r>
              <a:rPr lang="en-GB" dirty="0" smtClean="0">
                <a:solidFill>
                  <a:srgbClr val="E46C0A"/>
                </a:solidFill>
              </a:rPr>
              <a:t>Validation: Simulated Images</a:t>
            </a:r>
            <a:endParaRPr lang="en-GB" dirty="0">
              <a:solidFill>
                <a:srgbClr val="E46C0A"/>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971" y="1213757"/>
            <a:ext cx="2149566" cy="171293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8177" y="1228495"/>
            <a:ext cx="2149566" cy="171293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974" y="3638338"/>
            <a:ext cx="2196048" cy="175683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5119" y="3623600"/>
            <a:ext cx="2196047" cy="175683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5027" y="3613227"/>
            <a:ext cx="2205767" cy="1757721"/>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760" y="3623600"/>
            <a:ext cx="2196720" cy="1731651"/>
          </a:xfrm>
          <a:prstGeom prst="rect">
            <a:avLst/>
          </a:prstGeom>
        </p:spPr>
      </p:pic>
      <p:sp>
        <p:nvSpPr>
          <p:cNvPr id="16" name="TextBox 15"/>
          <p:cNvSpPr txBox="1"/>
          <p:nvPr/>
        </p:nvSpPr>
        <p:spPr>
          <a:xfrm>
            <a:off x="2456875" y="3022156"/>
            <a:ext cx="917239" cy="369332"/>
          </a:xfrm>
          <a:prstGeom prst="rect">
            <a:avLst/>
          </a:prstGeom>
          <a:noFill/>
        </p:spPr>
        <p:txBody>
          <a:bodyPr wrap="none" rtlCol="0">
            <a:spAutoFit/>
          </a:bodyPr>
          <a:lstStyle/>
          <a:p>
            <a:r>
              <a:rPr lang="en-US" smtClean="0"/>
              <a:t>Original</a:t>
            </a:r>
            <a:endParaRPr lang="en-US"/>
          </a:p>
        </p:txBody>
      </p:sp>
      <p:sp>
        <p:nvSpPr>
          <p:cNvPr id="17" name="TextBox 16"/>
          <p:cNvSpPr txBox="1"/>
          <p:nvPr/>
        </p:nvSpPr>
        <p:spPr>
          <a:xfrm>
            <a:off x="4828178" y="3006775"/>
            <a:ext cx="2278016" cy="369332"/>
          </a:xfrm>
          <a:prstGeom prst="rect">
            <a:avLst/>
          </a:prstGeom>
          <a:noFill/>
        </p:spPr>
        <p:txBody>
          <a:bodyPr wrap="square" rtlCol="0">
            <a:spAutoFit/>
          </a:bodyPr>
          <a:lstStyle/>
          <a:p>
            <a:r>
              <a:rPr lang="en-US" smtClean="0"/>
              <a:t>Smoke with low noise</a:t>
            </a:r>
            <a:endParaRPr lang="en-US"/>
          </a:p>
        </p:txBody>
      </p:sp>
      <p:sp>
        <p:nvSpPr>
          <p:cNvPr id="18" name="TextBox 17"/>
          <p:cNvSpPr txBox="1"/>
          <p:nvPr/>
        </p:nvSpPr>
        <p:spPr>
          <a:xfrm>
            <a:off x="1220937" y="5415680"/>
            <a:ext cx="1169807" cy="369332"/>
          </a:xfrm>
          <a:prstGeom prst="rect">
            <a:avLst/>
          </a:prstGeom>
          <a:noFill/>
        </p:spPr>
        <p:txBody>
          <a:bodyPr wrap="none" rtlCol="0">
            <a:spAutoFit/>
          </a:bodyPr>
          <a:lstStyle/>
          <a:p>
            <a:r>
              <a:rPr lang="en-US" dirty="0" smtClean="0"/>
              <a:t>Our Result</a:t>
            </a:r>
            <a:endParaRPr lang="en-US" dirty="0"/>
          </a:p>
        </p:txBody>
      </p:sp>
      <p:sp>
        <p:nvSpPr>
          <p:cNvPr id="19" name="TextBox 18"/>
          <p:cNvSpPr txBox="1"/>
          <p:nvPr/>
        </p:nvSpPr>
        <p:spPr>
          <a:xfrm>
            <a:off x="3374114" y="5415680"/>
            <a:ext cx="2467791" cy="646331"/>
          </a:xfrm>
          <a:prstGeom prst="rect">
            <a:avLst/>
          </a:prstGeom>
          <a:noFill/>
        </p:spPr>
        <p:txBody>
          <a:bodyPr wrap="none" rtlCol="0">
            <a:spAutoFit/>
          </a:bodyPr>
          <a:lstStyle/>
          <a:p>
            <a:r>
              <a:rPr lang="en-US" dirty="0" smtClean="0"/>
              <a:t>Adaptive Filtering Result</a:t>
            </a:r>
          </a:p>
          <a:p>
            <a:r>
              <a:rPr lang="en-US" dirty="0"/>
              <a:t>[Gibson et al 2013 ICIP</a:t>
            </a:r>
            <a:r>
              <a:rPr lang="en-US" dirty="0" smtClean="0"/>
              <a:t>]</a:t>
            </a:r>
            <a:endParaRPr lang="en-US" dirty="0"/>
          </a:p>
        </p:txBody>
      </p:sp>
      <p:sp>
        <p:nvSpPr>
          <p:cNvPr id="20" name="TextBox 19"/>
          <p:cNvSpPr txBox="1"/>
          <p:nvPr/>
        </p:nvSpPr>
        <p:spPr>
          <a:xfrm>
            <a:off x="6125027" y="5424574"/>
            <a:ext cx="2529860" cy="923330"/>
          </a:xfrm>
          <a:prstGeom prst="rect">
            <a:avLst/>
          </a:prstGeom>
          <a:noFill/>
        </p:spPr>
        <p:txBody>
          <a:bodyPr wrap="none" rtlCol="0">
            <a:spAutoFit/>
          </a:bodyPr>
          <a:lstStyle/>
          <a:p>
            <a:r>
              <a:rPr lang="en-US" dirty="0" smtClean="0"/>
              <a:t>Dark Channel </a:t>
            </a:r>
            <a:r>
              <a:rPr lang="en-US" dirty="0" err="1" smtClean="0"/>
              <a:t>Dehazing</a:t>
            </a:r>
            <a:r>
              <a:rPr lang="en-US" dirty="0" smtClean="0"/>
              <a:t> +</a:t>
            </a:r>
          </a:p>
          <a:p>
            <a:r>
              <a:rPr lang="en-US" dirty="0" smtClean="0"/>
              <a:t> </a:t>
            </a:r>
            <a:r>
              <a:rPr lang="en-US" dirty="0" err="1" smtClean="0"/>
              <a:t>Denoising</a:t>
            </a:r>
            <a:r>
              <a:rPr lang="en-US" dirty="0" smtClean="0"/>
              <a:t> Results</a:t>
            </a:r>
          </a:p>
          <a:p>
            <a:r>
              <a:rPr lang="en-US" dirty="0" smtClean="0"/>
              <a:t>[He et al 2009 CVPR]</a:t>
            </a:r>
            <a:endParaRPr lang="en-US" dirty="0"/>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8900" y="3628922"/>
            <a:ext cx="2205767" cy="1726329"/>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8177" y="1213757"/>
            <a:ext cx="2149566" cy="1741176"/>
          </a:xfrm>
          <a:prstGeom prst="rect">
            <a:avLst/>
          </a:prstGeom>
        </p:spPr>
      </p:pic>
      <p:sp>
        <p:nvSpPr>
          <p:cNvPr id="24" name="TextBox 23"/>
          <p:cNvSpPr txBox="1"/>
          <p:nvPr/>
        </p:nvSpPr>
        <p:spPr>
          <a:xfrm>
            <a:off x="4828177" y="3015044"/>
            <a:ext cx="2278016" cy="369332"/>
          </a:xfrm>
          <a:prstGeom prst="rect">
            <a:avLst/>
          </a:prstGeom>
          <a:noFill/>
        </p:spPr>
        <p:txBody>
          <a:bodyPr wrap="square" rtlCol="0">
            <a:spAutoFit/>
          </a:bodyPr>
          <a:lstStyle/>
          <a:p>
            <a:r>
              <a:rPr lang="en-US" smtClean="0"/>
              <a:t>Smoke with high noise</a:t>
            </a:r>
            <a:endParaRPr lang="en-US"/>
          </a:p>
        </p:txBody>
      </p:sp>
    </p:spTree>
    <p:extLst>
      <p:ext uri="{BB962C8B-B14F-4D97-AF65-F5344CB8AC3E}">
        <p14:creationId xmlns:p14="http://schemas.microsoft.com/office/powerpoint/2010/main" val="5831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ntr" presetSubtype="0" fill="hold" grpId="2"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p:bldP spid="19" grpId="0"/>
      <p:bldP spid="20" grpId="0"/>
      <p:bldP spid="24" grpId="0"/>
      <p:bldP spid="24" grpId="1"/>
      <p:bldP spid="24"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6">
                    <a:lumMod val="75000"/>
                  </a:schemeClr>
                </a:solidFill>
              </a:rPr>
              <a:t>Validation: Simulated Images</a:t>
            </a:r>
            <a:endParaRPr lang="en-GB" dirty="0">
              <a:solidFill>
                <a:schemeClr val="accent6">
                  <a:lumMod val="75000"/>
                </a:schemeClr>
              </a:solidFill>
            </a:endParaRPr>
          </a:p>
        </p:txBody>
      </p:sp>
      <p:sp>
        <p:nvSpPr>
          <p:cNvPr id="3" name="Content Placeholder 2"/>
          <p:cNvSpPr>
            <a:spLocks noGrp="1"/>
          </p:cNvSpPr>
          <p:nvPr>
            <p:ph idx="1"/>
          </p:nvPr>
        </p:nvSpPr>
        <p:spPr>
          <a:xfrm>
            <a:off x="457200" y="1064623"/>
            <a:ext cx="8229600" cy="1055130"/>
          </a:xfrm>
        </p:spPr>
        <p:txBody>
          <a:bodyPr>
            <a:normAutofit/>
          </a:bodyPr>
          <a:lstStyle/>
          <a:p>
            <a:r>
              <a:rPr lang="en-GB" dirty="0" smtClean="0"/>
              <a:t>Boxplots for 5 different smoke and noise levels</a:t>
            </a:r>
            <a:endParaRPr lang="en-GB" dirty="0"/>
          </a:p>
        </p:txBody>
      </p:sp>
      <p:pic>
        <p:nvPicPr>
          <p:cNvPr id="6" name="Picture 5" descr="sim_no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08" y="2119753"/>
            <a:ext cx="4156939" cy="3598112"/>
          </a:xfrm>
          <a:prstGeom prst="rect">
            <a:avLst/>
          </a:prstGeom>
        </p:spPr>
      </p:pic>
      <p:pic>
        <p:nvPicPr>
          <p:cNvPr id="7" name="Picture 6" descr="sim_smok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19753"/>
            <a:ext cx="4210309" cy="3598111"/>
          </a:xfrm>
          <a:prstGeom prst="rect">
            <a:avLst/>
          </a:prstGeom>
        </p:spPr>
      </p:pic>
    </p:spTree>
    <p:extLst>
      <p:ext uri="{BB962C8B-B14F-4D97-AF65-F5344CB8AC3E}">
        <p14:creationId xmlns:p14="http://schemas.microsoft.com/office/powerpoint/2010/main" val="35796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solidFill>
                  <a:schemeClr val="accent6">
                    <a:lumMod val="75000"/>
                  </a:schemeClr>
                </a:solidFill>
              </a:rPr>
              <a:t>Validation: Simulated Smoke on Real Images</a:t>
            </a:r>
            <a:endParaRPr lang="en-GB" sz="3600" dirty="0">
              <a:solidFill>
                <a:schemeClr val="accent6">
                  <a:lumMod val="75000"/>
                </a:schemeClr>
              </a:solidFill>
            </a:endParaRPr>
          </a:p>
        </p:txBody>
      </p:sp>
      <p:sp>
        <p:nvSpPr>
          <p:cNvPr id="3" name="Content Placeholder 2"/>
          <p:cNvSpPr>
            <a:spLocks noGrp="1"/>
          </p:cNvSpPr>
          <p:nvPr>
            <p:ph idx="1"/>
          </p:nvPr>
        </p:nvSpPr>
        <p:spPr>
          <a:xfrm>
            <a:off x="457200" y="999307"/>
            <a:ext cx="5303520" cy="2325071"/>
          </a:xfrm>
        </p:spPr>
        <p:txBody>
          <a:bodyPr>
            <a:noAutofit/>
          </a:bodyPr>
          <a:lstStyle/>
          <a:p>
            <a:r>
              <a:rPr lang="en-US" dirty="0"/>
              <a:t>X</a:t>
            </a:r>
            <a:r>
              <a:rPr lang="en-US" dirty="0" smtClean="0"/>
              <a:t> </a:t>
            </a:r>
            <a:r>
              <a:rPr lang="en-US" dirty="0"/>
              <a:t>: real-world laparoscopy</a:t>
            </a:r>
            <a:br>
              <a:rPr lang="en-US" dirty="0"/>
            </a:br>
            <a:r>
              <a:rPr lang="en-US" dirty="0"/>
              <a:t>image </a:t>
            </a:r>
            <a:endParaRPr lang="en-US" dirty="0" smtClean="0"/>
          </a:p>
          <a:p>
            <a:r>
              <a:rPr lang="en-US" dirty="0" smtClean="0"/>
              <a:t>S </a:t>
            </a:r>
            <a:r>
              <a:rPr lang="en-US" dirty="0"/>
              <a:t>: constant </a:t>
            </a:r>
            <a:endParaRPr lang="en-US" dirty="0" smtClean="0"/>
          </a:p>
          <a:p>
            <a:r>
              <a:rPr lang="en-US" dirty="0"/>
              <a:t>T: Transmission map</a:t>
            </a:r>
          </a:p>
          <a:p>
            <a:r>
              <a:rPr lang="en-US" dirty="0" smtClean="0"/>
              <a:t>Noise </a:t>
            </a:r>
            <a:r>
              <a:rPr lang="en-US" dirty="0" err="1">
                <a:solidFill>
                  <a:srgbClr val="000000"/>
                </a:solidFill>
              </a:rPr>
              <a:t>i.i.d</a:t>
            </a:r>
            <a:r>
              <a:rPr lang="en-US" dirty="0">
                <a:solidFill>
                  <a:srgbClr val="000000"/>
                </a:solidFill>
              </a:rPr>
              <a:t>. </a:t>
            </a:r>
            <a:r>
              <a:rPr lang="en-US" dirty="0"/>
              <a:t>Gaussian with </a:t>
            </a:r>
            <a:r>
              <a:rPr lang="en-US" dirty="0" smtClean="0"/>
              <a:t>𝜎</a:t>
            </a:r>
            <a:r>
              <a:rPr lang="en-US" baseline="30000" dirty="0" smtClean="0"/>
              <a:t>2</a:t>
            </a:r>
            <a:endParaRPr lang="en-US" dirty="0"/>
          </a:p>
        </p:txBody>
      </p:sp>
      <p:pic>
        <p:nvPicPr>
          <p:cNvPr id="6" name="Picture 5" descr="Orig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268" y="1210627"/>
            <a:ext cx="2279211" cy="2028425"/>
          </a:xfrm>
          <a:prstGeom prst="rect">
            <a:avLst/>
          </a:prstGeom>
        </p:spPr>
      </p:pic>
      <p:pic>
        <p:nvPicPr>
          <p:cNvPr id="7" name="Picture 6" descr="input_l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268" y="3961083"/>
            <a:ext cx="2279211" cy="2001859"/>
          </a:xfrm>
          <a:prstGeom prst="rect">
            <a:avLst/>
          </a:prstGeom>
        </p:spPr>
      </p:pic>
      <p:pic>
        <p:nvPicPr>
          <p:cNvPr id="8" name="Picture 7" desc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257" y="3961083"/>
            <a:ext cx="2196406" cy="1918495"/>
          </a:xfrm>
          <a:prstGeom prst="rect">
            <a:avLst/>
          </a:prstGeom>
        </p:spPr>
      </p:pic>
      <p:pic>
        <p:nvPicPr>
          <p:cNvPr id="9" name="Picture 8" descr="txmap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295" y="3961083"/>
            <a:ext cx="2132734" cy="1926818"/>
          </a:xfrm>
          <a:prstGeom prst="rect">
            <a:avLst/>
          </a:prstGeom>
        </p:spPr>
      </p:pic>
      <p:sp>
        <p:nvSpPr>
          <p:cNvPr id="10" name="TextBox 9"/>
          <p:cNvSpPr txBox="1"/>
          <p:nvPr/>
        </p:nvSpPr>
        <p:spPr>
          <a:xfrm>
            <a:off x="3553075" y="5987018"/>
            <a:ext cx="1759521" cy="369332"/>
          </a:xfrm>
          <a:prstGeom prst="rect">
            <a:avLst/>
          </a:prstGeom>
          <a:noFill/>
        </p:spPr>
        <p:txBody>
          <a:bodyPr wrap="none" rtlCol="0">
            <a:spAutoFit/>
          </a:bodyPr>
          <a:lstStyle/>
          <a:p>
            <a:r>
              <a:rPr lang="en-GB" dirty="0" smtClean="0"/>
              <a:t>Corruption </a:t>
            </a:r>
            <a:r>
              <a:rPr lang="en-GB" dirty="0" err="1" smtClean="0"/>
              <a:t>Color</a:t>
            </a:r>
            <a:endParaRPr lang="en-GB" dirty="0"/>
          </a:p>
        </p:txBody>
      </p:sp>
      <p:sp>
        <p:nvSpPr>
          <p:cNvPr id="11" name="TextBox 10"/>
          <p:cNvSpPr txBox="1"/>
          <p:nvPr/>
        </p:nvSpPr>
        <p:spPr>
          <a:xfrm>
            <a:off x="941003" y="5957248"/>
            <a:ext cx="1876155" cy="369332"/>
          </a:xfrm>
          <a:prstGeom prst="rect">
            <a:avLst/>
          </a:prstGeom>
          <a:noFill/>
        </p:spPr>
        <p:txBody>
          <a:bodyPr wrap="none" rtlCol="0">
            <a:spAutoFit/>
          </a:bodyPr>
          <a:lstStyle/>
          <a:p>
            <a:r>
              <a:rPr lang="en-GB" smtClean="0"/>
              <a:t>Transmission Map</a:t>
            </a:r>
            <a:endParaRPr lang="en-GB" dirty="0"/>
          </a:p>
        </p:txBody>
      </p:sp>
      <p:sp>
        <p:nvSpPr>
          <p:cNvPr id="13" name="TextBox 12"/>
          <p:cNvSpPr txBox="1"/>
          <p:nvPr/>
        </p:nvSpPr>
        <p:spPr>
          <a:xfrm>
            <a:off x="6736134" y="6031080"/>
            <a:ext cx="806268" cy="369332"/>
          </a:xfrm>
          <a:prstGeom prst="rect">
            <a:avLst/>
          </a:prstGeom>
          <a:noFill/>
        </p:spPr>
        <p:txBody>
          <a:bodyPr wrap="none" rtlCol="0">
            <a:spAutoFit/>
          </a:bodyPr>
          <a:lstStyle/>
          <a:p>
            <a:r>
              <a:rPr lang="en-GB" dirty="0" smtClean="0"/>
              <a:t>Smoky</a:t>
            </a:r>
            <a:endParaRPr lang="en-GB" dirty="0"/>
          </a:p>
        </p:txBody>
      </p:sp>
      <p:sp>
        <p:nvSpPr>
          <p:cNvPr id="14" name="TextBox 13"/>
          <p:cNvSpPr txBox="1"/>
          <p:nvPr/>
        </p:nvSpPr>
        <p:spPr>
          <a:xfrm>
            <a:off x="6610173" y="3239052"/>
            <a:ext cx="917401" cy="369332"/>
          </a:xfrm>
          <a:prstGeom prst="rect">
            <a:avLst/>
          </a:prstGeom>
          <a:noFill/>
        </p:spPr>
        <p:txBody>
          <a:bodyPr wrap="none" rtlCol="0">
            <a:spAutoFit/>
          </a:bodyPr>
          <a:lstStyle/>
          <a:p>
            <a:r>
              <a:rPr lang="en-GB" dirty="0" smtClean="0"/>
              <a:t>Original</a:t>
            </a:r>
            <a:endParaRPr lang="en-GB" dirty="0"/>
          </a:p>
        </p:txBody>
      </p:sp>
    </p:spTree>
    <p:extLst>
      <p:ext uri="{BB962C8B-B14F-4D97-AF65-F5344CB8AC3E}">
        <p14:creationId xmlns:p14="http://schemas.microsoft.com/office/powerpoint/2010/main" val="8496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solidFill>
                  <a:schemeClr val="accent6">
                    <a:lumMod val="75000"/>
                  </a:schemeClr>
                </a:solidFill>
              </a:rPr>
              <a:t>Validation: Simulated Smoke on Real Images</a:t>
            </a:r>
            <a:endParaRPr lang="en-GB" sz="36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320" y="811346"/>
            <a:ext cx="2438400" cy="22714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627" y="821645"/>
            <a:ext cx="2438400" cy="2271486"/>
          </a:xfrm>
          <a:prstGeom prst="rect">
            <a:avLst/>
          </a:prstGeom>
        </p:spPr>
      </p:pic>
      <p:sp>
        <p:nvSpPr>
          <p:cNvPr id="16" name="TextBox 15"/>
          <p:cNvSpPr txBox="1"/>
          <p:nvPr/>
        </p:nvSpPr>
        <p:spPr>
          <a:xfrm>
            <a:off x="2448281" y="3128351"/>
            <a:ext cx="917239" cy="369332"/>
          </a:xfrm>
          <a:prstGeom prst="rect">
            <a:avLst/>
          </a:prstGeom>
          <a:noFill/>
        </p:spPr>
        <p:txBody>
          <a:bodyPr wrap="none" rtlCol="0">
            <a:spAutoFit/>
          </a:bodyPr>
          <a:lstStyle/>
          <a:p>
            <a:r>
              <a:rPr lang="en-US" smtClean="0"/>
              <a:t>Original</a:t>
            </a:r>
            <a:endParaRPr lang="en-US"/>
          </a:p>
        </p:txBody>
      </p:sp>
      <p:sp>
        <p:nvSpPr>
          <p:cNvPr id="17" name="TextBox 16"/>
          <p:cNvSpPr txBox="1"/>
          <p:nvPr/>
        </p:nvSpPr>
        <p:spPr>
          <a:xfrm>
            <a:off x="1213416" y="5796187"/>
            <a:ext cx="1169807" cy="369332"/>
          </a:xfrm>
          <a:prstGeom prst="rect">
            <a:avLst/>
          </a:prstGeom>
          <a:noFill/>
        </p:spPr>
        <p:txBody>
          <a:bodyPr wrap="none" rtlCol="0">
            <a:spAutoFit/>
          </a:bodyPr>
          <a:lstStyle/>
          <a:p>
            <a:r>
              <a:rPr lang="en-US" dirty="0" smtClean="0"/>
              <a:t>Our Result</a:t>
            </a:r>
            <a:endParaRPr lang="en-US" dirty="0"/>
          </a:p>
        </p:txBody>
      </p:sp>
      <p:sp>
        <p:nvSpPr>
          <p:cNvPr id="18" name="TextBox 17"/>
          <p:cNvSpPr txBox="1"/>
          <p:nvPr/>
        </p:nvSpPr>
        <p:spPr>
          <a:xfrm>
            <a:off x="3338104" y="5796187"/>
            <a:ext cx="2467791" cy="646331"/>
          </a:xfrm>
          <a:prstGeom prst="rect">
            <a:avLst/>
          </a:prstGeom>
          <a:noFill/>
        </p:spPr>
        <p:txBody>
          <a:bodyPr wrap="none" rtlCol="0">
            <a:spAutoFit/>
          </a:bodyPr>
          <a:lstStyle/>
          <a:p>
            <a:r>
              <a:rPr lang="en-US" dirty="0" smtClean="0"/>
              <a:t>Adaptive Filtering Result</a:t>
            </a:r>
          </a:p>
          <a:p>
            <a:r>
              <a:rPr lang="en-US" dirty="0" smtClean="0"/>
              <a:t>[Gibson et al 2013 ICIP]</a:t>
            </a:r>
            <a:endParaRPr lang="en-US" dirty="0"/>
          </a:p>
        </p:txBody>
      </p:sp>
      <p:sp>
        <p:nvSpPr>
          <p:cNvPr id="19" name="TextBox 18"/>
          <p:cNvSpPr txBox="1"/>
          <p:nvPr/>
        </p:nvSpPr>
        <p:spPr>
          <a:xfrm>
            <a:off x="6134827" y="5796187"/>
            <a:ext cx="2529860" cy="1200329"/>
          </a:xfrm>
          <a:prstGeom prst="rect">
            <a:avLst/>
          </a:prstGeom>
          <a:noFill/>
        </p:spPr>
        <p:txBody>
          <a:bodyPr wrap="none" rtlCol="0">
            <a:spAutoFit/>
          </a:bodyPr>
          <a:lstStyle/>
          <a:p>
            <a:r>
              <a:rPr lang="en-US" dirty="0" smtClean="0"/>
              <a:t>Dark Channel </a:t>
            </a:r>
            <a:r>
              <a:rPr lang="en-US" dirty="0" err="1" smtClean="0"/>
              <a:t>Dehazing</a:t>
            </a:r>
            <a:r>
              <a:rPr lang="en-US" dirty="0" smtClean="0"/>
              <a:t> +</a:t>
            </a:r>
          </a:p>
          <a:p>
            <a:r>
              <a:rPr lang="en-US" dirty="0" smtClean="0"/>
              <a:t> </a:t>
            </a:r>
            <a:r>
              <a:rPr lang="en-US" dirty="0" err="1" smtClean="0"/>
              <a:t>Denoising</a:t>
            </a:r>
            <a:r>
              <a:rPr lang="en-US" dirty="0" smtClean="0"/>
              <a:t> Results </a:t>
            </a:r>
          </a:p>
          <a:p>
            <a:r>
              <a:rPr lang="en-US" dirty="0"/>
              <a:t>[He et al 2009 CVPR]</a:t>
            </a:r>
          </a:p>
          <a:p>
            <a:endParaRPr lang="en-US" dirty="0"/>
          </a:p>
        </p:txBody>
      </p:sp>
      <p:sp>
        <p:nvSpPr>
          <p:cNvPr id="20" name="TextBox 19"/>
          <p:cNvSpPr txBox="1"/>
          <p:nvPr/>
        </p:nvSpPr>
        <p:spPr>
          <a:xfrm>
            <a:off x="4985296" y="3114937"/>
            <a:ext cx="2278016" cy="369332"/>
          </a:xfrm>
          <a:prstGeom prst="rect">
            <a:avLst/>
          </a:prstGeom>
          <a:noFill/>
        </p:spPr>
        <p:txBody>
          <a:bodyPr wrap="square" rtlCol="0">
            <a:spAutoFit/>
          </a:bodyPr>
          <a:lstStyle/>
          <a:p>
            <a:r>
              <a:rPr lang="en-US" dirty="0" smtClean="0"/>
              <a:t>Smoke with low noise</a:t>
            </a:r>
            <a:endParaRPr lang="en-US" dirty="0"/>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760" y="3484015"/>
            <a:ext cx="2438400" cy="227148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4827" y="3497644"/>
            <a:ext cx="2438400" cy="224422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104" y="3481692"/>
            <a:ext cx="2463800" cy="2269628"/>
          </a:xfrm>
          <a:prstGeom prst="rect">
            <a:avLst/>
          </a:prstGeom>
        </p:spPr>
      </p:pic>
      <p:sp>
        <p:nvSpPr>
          <p:cNvPr id="24" name="TextBox 23"/>
          <p:cNvSpPr txBox="1"/>
          <p:nvPr/>
        </p:nvSpPr>
        <p:spPr>
          <a:xfrm>
            <a:off x="4985296" y="3121988"/>
            <a:ext cx="2278016" cy="369332"/>
          </a:xfrm>
          <a:prstGeom prst="rect">
            <a:avLst/>
          </a:prstGeom>
          <a:noFill/>
        </p:spPr>
        <p:txBody>
          <a:bodyPr wrap="square" rtlCol="0">
            <a:spAutoFit/>
          </a:bodyPr>
          <a:lstStyle/>
          <a:p>
            <a:r>
              <a:rPr lang="en-US" dirty="0" smtClean="0"/>
              <a:t>Smoke with high noise</a:t>
            </a:r>
            <a:endParaRPr lang="en-US" dirty="0"/>
          </a:p>
        </p:txBody>
      </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9358" y="3491026"/>
            <a:ext cx="2463800" cy="2244303"/>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8135" y="820271"/>
            <a:ext cx="2438400" cy="2271486"/>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760" y="3495629"/>
            <a:ext cx="2438400" cy="2278937"/>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4827" y="3480936"/>
            <a:ext cx="2438400" cy="2250675"/>
          </a:xfrm>
          <a:prstGeom prst="rect">
            <a:avLst/>
          </a:prstGeom>
        </p:spPr>
      </p:pic>
    </p:spTree>
    <p:extLst>
      <p:ext uri="{BB962C8B-B14F-4D97-AF65-F5344CB8AC3E}">
        <p14:creationId xmlns:p14="http://schemas.microsoft.com/office/powerpoint/2010/main" val="19099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0" grpId="1"/>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solidFill>
                  <a:schemeClr val="accent6">
                    <a:lumMod val="75000"/>
                  </a:schemeClr>
                </a:solidFill>
              </a:rPr>
              <a:t>Validation: Simulated Smoke on Real Images</a:t>
            </a:r>
            <a:endParaRPr lang="en-GB" sz="3600" dirty="0"/>
          </a:p>
        </p:txBody>
      </p:sp>
      <p:sp>
        <p:nvSpPr>
          <p:cNvPr id="6" name="Content Placeholder 2"/>
          <p:cNvSpPr>
            <a:spLocks noGrp="1"/>
          </p:cNvSpPr>
          <p:nvPr>
            <p:ph idx="1"/>
          </p:nvPr>
        </p:nvSpPr>
        <p:spPr>
          <a:xfrm>
            <a:off x="457200" y="999309"/>
            <a:ext cx="8229600" cy="1055130"/>
          </a:xfrm>
        </p:spPr>
        <p:txBody>
          <a:bodyPr>
            <a:normAutofit lnSpcReduction="10000"/>
          </a:bodyPr>
          <a:lstStyle/>
          <a:p>
            <a:r>
              <a:rPr lang="en-GB" dirty="0" smtClean="0"/>
              <a:t>Boxplots for 5 different smoke and noise levels, for 10 images</a:t>
            </a:r>
            <a:endParaRPr lang="en-GB" dirty="0"/>
          </a:p>
        </p:txBody>
      </p:sp>
      <p:pic>
        <p:nvPicPr>
          <p:cNvPr id="7" name="Picture 6" descr="pseudo_no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15750"/>
            <a:ext cx="4122473" cy="3579289"/>
          </a:xfrm>
          <a:prstGeom prst="rect">
            <a:avLst/>
          </a:prstGeom>
        </p:spPr>
      </p:pic>
      <p:pic>
        <p:nvPicPr>
          <p:cNvPr id="8" name="Picture 7" descr="pseudo_smok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967" y="2415750"/>
            <a:ext cx="4093883" cy="3579289"/>
          </a:xfrm>
          <a:prstGeom prst="rect">
            <a:avLst/>
          </a:prstGeom>
        </p:spPr>
      </p:pic>
    </p:spTree>
    <p:extLst>
      <p:ext uri="{BB962C8B-B14F-4D97-AF65-F5344CB8AC3E}">
        <p14:creationId xmlns:p14="http://schemas.microsoft.com/office/powerpoint/2010/main" val="270183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Overview</a:t>
            </a:r>
            <a:endParaRPr lang="en-GB" dirty="0">
              <a:solidFill>
                <a:srgbClr val="E46C0A"/>
              </a:solidFill>
            </a:endParaRPr>
          </a:p>
        </p:txBody>
      </p:sp>
      <p:sp>
        <p:nvSpPr>
          <p:cNvPr id="3" name="Content Placeholder 2"/>
          <p:cNvSpPr>
            <a:spLocks noGrp="1"/>
          </p:cNvSpPr>
          <p:nvPr>
            <p:ph idx="1"/>
          </p:nvPr>
        </p:nvSpPr>
        <p:spPr/>
        <p:txBody>
          <a:bodyPr/>
          <a:lstStyle/>
          <a:p>
            <a:r>
              <a:rPr lang="en-GB" dirty="0" smtClean="0"/>
              <a:t>Background and Motivation</a:t>
            </a:r>
          </a:p>
          <a:p>
            <a:r>
              <a:rPr lang="en-GB" dirty="0" smtClean="0"/>
              <a:t>Prior Art</a:t>
            </a:r>
          </a:p>
          <a:p>
            <a:r>
              <a:rPr lang="en-GB" dirty="0" smtClean="0"/>
              <a:t>Observations and Approach</a:t>
            </a:r>
          </a:p>
          <a:p>
            <a:r>
              <a:rPr lang="en-GB" dirty="0" smtClean="0"/>
              <a:t>Results</a:t>
            </a:r>
          </a:p>
          <a:p>
            <a:pPr marL="0" indent="0">
              <a:buNone/>
            </a:pPr>
            <a:endParaRPr lang="en-GB" dirty="0"/>
          </a:p>
        </p:txBody>
      </p:sp>
    </p:spTree>
    <p:extLst>
      <p:ext uri="{BB962C8B-B14F-4D97-AF65-F5344CB8AC3E}">
        <p14:creationId xmlns:p14="http://schemas.microsoft.com/office/powerpoint/2010/main" val="3966473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23" y="965520"/>
            <a:ext cx="5369037" cy="5294062"/>
          </a:xfrm>
          <a:prstGeom prst="rect">
            <a:avLst/>
          </a:prstGeom>
          <a:ln w="38100">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523" y="965520"/>
            <a:ext cx="5369037" cy="5294062"/>
          </a:xfrm>
          <a:prstGeom prst="rect">
            <a:avLst/>
          </a:prstGeom>
          <a:ln w="38100">
            <a:noFill/>
          </a:ln>
        </p:spPr>
      </p:pic>
      <p:sp>
        <p:nvSpPr>
          <p:cNvPr id="3" name="TextBox 2"/>
          <p:cNvSpPr txBox="1"/>
          <p:nvPr/>
        </p:nvSpPr>
        <p:spPr>
          <a:xfrm>
            <a:off x="242771" y="2042159"/>
            <a:ext cx="1324476" cy="523220"/>
          </a:xfrm>
          <a:prstGeom prst="rect">
            <a:avLst/>
          </a:prstGeom>
          <a:noFill/>
        </p:spPr>
        <p:txBody>
          <a:bodyPr wrap="none" rtlCol="0">
            <a:spAutoFit/>
          </a:bodyPr>
          <a:lstStyle/>
          <a:p>
            <a:r>
              <a:rPr lang="en-US" sz="2800" dirty="0" smtClean="0">
                <a:latin typeface="+mj-lt"/>
                <a:ea typeface="Chalkboard" charset="0"/>
                <a:cs typeface="Chalkboard" charset="0"/>
              </a:rPr>
              <a:t>Original</a:t>
            </a:r>
            <a:endParaRPr lang="en-US" sz="2800" dirty="0">
              <a:latin typeface="+mj-lt"/>
              <a:ea typeface="Chalkboard" charset="0"/>
              <a:cs typeface="Chalkboard" charset="0"/>
            </a:endParaRPr>
          </a:p>
        </p:txBody>
      </p:sp>
      <p:sp>
        <p:nvSpPr>
          <p:cNvPr id="6" name="TextBox 5"/>
          <p:cNvSpPr txBox="1"/>
          <p:nvPr/>
        </p:nvSpPr>
        <p:spPr>
          <a:xfrm>
            <a:off x="309571" y="4407822"/>
            <a:ext cx="1257676" cy="954107"/>
          </a:xfrm>
          <a:prstGeom prst="rect">
            <a:avLst/>
          </a:prstGeom>
          <a:noFill/>
        </p:spPr>
        <p:txBody>
          <a:bodyPr wrap="none" rtlCol="0">
            <a:spAutoFit/>
          </a:bodyPr>
          <a:lstStyle/>
          <a:p>
            <a:pPr algn="ctr"/>
            <a:r>
              <a:rPr lang="en-US" sz="2800" dirty="0" smtClean="0">
                <a:solidFill>
                  <a:srgbClr val="000000"/>
                </a:solidFill>
                <a:latin typeface="+mj-lt"/>
                <a:ea typeface="Chalkboard" charset="0"/>
                <a:cs typeface="Chalkboard" charset="0"/>
              </a:rPr>
              <a:t>Wiener</a:t>
            </a:r>
          </a:p>
          <a:p>
            <a:pPr algn="ctr"/>
            <a:r>
              <a:rPr lang="en-US" sz="2800" dirty="0" smtClean="0">
                <a:solidFill>
                  <a:srgbClr val="000000"/>
                </a:solidFill>
                <a:latin typeface="+mj-lt"/>
                <a:ea typeface="Chalkboard" charset="0"/>
                <a:cs typeface="Chalkboard" charset="0"/>
              </a:rPr>
              <a:t>Filter</a:t>
            </a:r>
            <a:endParaRPr lang="en-US" sz="2800" dirty="0">
              <a:solidFill>
                <a:srgbClr val="000000"/>
              </a:solidFill>
              <a:latin typeface="+mj-lt"/>
              <a:ea typeface="Chalkboard" charset="0"/>
              <a:cs typeface="Chalkboard" charset="0"/>
            </a:endParaRPr>
          </a:p>
        </p:txBody>
      </p:sp>
      <p:sp>
        <p:nvSpPr>
          <p:cNvPr id="7" name="TextBox 6"/>
          <p:cNvSpPr txBox="1"/>
          <p:nvPr/>
        </p:nvSpPr>
        <p:spPr>
          <a:xfrm>
            <a:off x="7504516" y="4192377"/>
            <a:ext cx="1375146" cy="1384995"/>
          </a:xfrm>
          <a:prstGeom prst="rect">
            <a:avLst/>
          </a:prstGeom>
          <a:noFill/>
        </p:spPr>
        <p:txBody>
          <a:bodyPr wrap="none" rtlCol="0">
            <a:spAutoFit/>
          </a:bodyPr>
          <a:lstStyle/>
          <a:p>
            <a:pPr algn="ctr"/>
            <a:r>
              <a:rPr lang="en-US" sz="2800" dirty="0" smtClean="0">
                <a:solidFill>
                  <a:srgbClr val="000000"/>
                </a:solidFill>
                <a:latin typeface="+mj-lt"/>
                <a:ea typeface="Chalkboard" charset="0"/>
                <a:cs typeface="Chalkboard" charset="0"/>
              </a:rPr>
              <a:t>Dark</a:t>
            </a:r>
          </a:p>
          <a:p>
            <a:pPr algn="ctr"/>
            <a:r>
              <a:rPr lang="en-US" sz="2800" dirty="0" smtClean="0">
                <a:solidFill>
                  <a:srgbClr val="000000"/>
                </a:solidFill>
                <a:latin typeface="+mj-lt"/>
                <a:ea typeface="Chalkboard" charset="0"/>
                <a:cs typeface="Chalkboard" charset="0"/>
              </a:rPr>
              <a:t>Channel</a:t>
            </a:r>
          </a:p>
          <a:p>
            <a:pPr algn="ctr"/>
            <a:r>
              <a:rPr lang="en-US" sz="2800" dirty="0" smtClean="0">
                <a:solidFill>
                  <a:srgbClr val="000000"/>
                </a:solidFill>
                <a:latin typeface="+mj-lt"/>
                <a:ea typeface="Chalkboard" charset="0"/>
                <a:cs typeface="Chalkboard" charset="0"/>
              </a:rPr>
              <a:t>Prior</a:t>
            </a:r>
            <a:endParaRPr lang="en-US" sz="2800" dirty="0">
              <a:solidFill>
                <a:srgbClr val="000000"/>
              </a:solidFill>
              <a:latin typeface="+mj-lt"/>
              <a:ea typeface="Chalkboard" charset="0"/>
              <a:cs typeface="Chalkboard" charset="0"/>
            </a:endParaRPr>
          </a:p>
        </p:txBody>
      </p:sp>
      <p:sp>
        <p:nvSpPr>
          <p:cNvPr id="10" name="TextBox 9"/>
          <p:cNvSpPr txBox="1"/>
          <p:nvPr/>
        </p:nvSpPr>
        <p:spPr>
          <a:xfrm>
            <a:off x="7504516" y="1826716"/>
            <a:ext cx="1020281" cy="954107"/>
          </a:xfrm>
          <a:prstGeom prst="rect">
            <a:avLst/>
          </a:prstGeom>
          <a:noFill/>
        </p:spPr>
        <p:txBody>
          <a:bodyPr wrap="none" rtlCol="0">
            <a:spAutoFit/>
          </a:bodyPr>
          <a:lstStyle/>
          <a:p>
            <a:pPr algn="ctr"/>
            <a:r>
              <a:rPr lang="en-US" sz="2800" dirty="0" smtClean="0">
                <a:solidFill>
                  <a:srgbClr val="000000"/>
                </a:solidFill>
                <a:latin typeface="+mj-lt"/>
                <a:ea typeface="Chalkboard" charset="0"/>
                <a:cs typeface="Chalkboard" charset="0"/>
              </a:rPr>
              <a:t>Our</a:t>
            </a:r>
          </a:p>
          <a:p>
            <a:pPr algn="ctr"/>
            <a:r>
              <a:rPr lang="en-US" sz="2800" dirty="0" smtClean="0">
                <a:solidFill>
                  <a:srgbClr val="000000"/>
                </a:solidFill>
                <a:latin typeface="+mj-lt"/>
                <a:ea typeface="Chalkboard" charset="0"/>
                <a:cs typeface="Chalkboard" charset="0"/>
              </a:rPr>
              <a:t>result</a:t>
            </a:r>
            <a:endParaRPr lang="en-US" sz="2800" dirty="0">
              <a:solidFill>
                <a:srgbClr val="000000"/>
              </a:solidFill>
              <a:latin typeface="+mj-lt"/>
              <a:ea typeface="Chalkboard" charset="0"/>
              <a:cs typeface="Chalkboard" charset="0"/>
            </a:endParaRPr>
          </a:p>
        </p:txBody>
      </p:sp>
      <p:sp>
        <p:nvSpPr>
          <p:cNvPr id="4" name="Title 3"/>
          <p:cNvSpPr>
            <a:spLocks noGrp="1"/>
          </p:cNvSpPr>
          <p:nvPr>
            <p:ph type="title"/>
          </p:nvPr>
        </p:nvSpPr>
        <p:spPr/>
        <p:txBody>
          <a:bodyPr/>
          <a:lstStyle/>
          <a:p>
            <a:r>
              <a:rPr lang="en-GB" dirty="0">
                <a:solidFill>
                  <a:schemeClr val="accent6">
                    <a:lumMod val="75000"/>
                  </a:schemeClr>
                </a:solidFill>
              </a:rPr>
              <a:t>Results on Real Images</a:t>
            </a:r>
            <a:endParaRPr lang="en-GB" dirty="0"/>
          </a:p>
        </p:txBody>
      </p:sp>
    </p:spTree>
    <p:extLst>
      <p:ext uri="{BB962C8B-B14F-4D97-AF65-F5344CB8AC3E}">
        <p14:creationId xmlns:p14="http://schemas.microsoft.com/office/powerpoint/2010/main" val="391937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6">
                    <a:lumMod val="75000"/>
                  </a:schemeClr>
                </a:solidFill>
              </a:rPr>
              <a:t>Video Result</a:t>
            </a:r>
            <a:endParaRPr lang="en-US" dirty="0">
              <a:solidFill>
                <a:schemeClr val="accent6">
                  <a:lumMod val="75000"/>
                </a:schemeClr>
              </a:solidFill>
            </a:endParaRPr>
          </a:p>
        </p:txBody>
      </p:sp>
      <p:sp>
        <p:nvSpPr>
          <p:cNvPr id="6" name="TextBox 5"/>
          <p:cNvSpPr txBox="1"/>
          <p:nvPr/>
        </p:nvSpPr>
        <p:spPr>
          <a:xfrm>
            <a:off x="1267097" y="4765294"/>
            <a:ext cx="1620957" cy="461665"/>
          </a:xfrm>
          <a:prstGeom prst="rect">
            <a:avLst/>
          </a:prstGeom>
          <a:noFill/>
        </p:spPr>
        <p:txBody>
          <a:bodyPr wrap="none" rtlCol="0">
            <a:spAutoFit/>
          </a:bodyPr>
          <a:lstStyle/>
          <a:p>
            <a:r>
              <a:rPr lang="en-US" sz="2400" dirty="0" smtClean="0"/>
              <a:t>Our Output</a:t>
            </a:r>
            <a:endParaRPr lang="en-US" sz="2400" dirty="0"/>
          </a:p>
        </p:txBody>
      </p:sp>
      <p:sp>
        <p:nvSpPr>
          <p:cNvPr id="7" name="TextBox 6"/>
          <p:cNvSpPr txBox="1"/>
          <p:nvPr/>
        </p:nvSpPr>
        <p:spPr>
          <a:xfrm>
            <a:off x="5876109" y="4765294"/>
            <a:ext cx="2045303" cy="461665"/>
          </a:xfrm>
          <a:prstGeom prst="rect">
            <a:avLst/>
          </a:prstGeom>
          <a:noFill/>
        </p:spPr>
        <p:txBody>
          <a:bodyPr wrap="none" rtlCol="0">
            <a:spAutoFit/>
          </a:bodyPr>
          <a:lstStyle/>
          <a:p>
            <a:r>
              <a:rPr lang="en-US" sz="2400" smtClean="0"/>
              <a:t>Real Video Clip</a:t>
            </a:r>
            <a:endParaRPr lang="en-US" sz="2400" dirty="0"/>
          </a:p>
        </p:txBody>
      </p:sp>
      <p:pic>
        <p:nvPicPr>
          <p:cNvPr id="4" name="newfile (Converted) (online-video-cutter.com) (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976132"/>
            <a:ext cx="9144000" cy="3429000"/>
          </a:xfrm>
        </p:spPr>
      </p:pic>
    </p:spTree>
    <p:extLst>
      <p:ext uri="{BB962C8B-B14F-4D97-AF65-F5344CB8AC3E}">
        <p14:creationId xmlns:p14="http://schemas.microsoft.com/office/powerpoint/2010/main" val="14450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solidFill>
                  <a:srgbClr val="E46C0A"/>
                </a:solidFill>
                <a:latin typeface="+mj-lt"/>
              </a:rPr>
              <a:t>Clinical </a:t>
            </a:r>
            <a:r>
              <a:rPr lang="en-US" dirty="0" smtClean="0">
                <a:solidFill>
                  <a:srgbClr val="E46C0A"/>
                </a:solidFill>
              </a:rPr>
              <a:t>Evaluation</a:t>
            </a:r>
            <a:endParaRPr lang="en-US" dirty="0">
              <a:solidFill>
                <a:srgbClr val="E46C0A"/>
              </a:solidFill>
              <a:latin typeface="+mj-lt"/>
            </a:endParaRPr>
          </a:p>
        </p:txBody>
      </p:sp>
      <p:sp>
        <p:nvSpPr>
          <p:cNvPr id="3" name="Content Placeholder 2"/>
          <p:cNvSpPr>
            <a:spLocks noGrp="1"/>
          </p:cNvSpPr>
          <p:nvPr>
            <p:ph idx="1"/>
          </p:nvPr>
        </p:nvSpPr>
        <p:spPr/>
        <p:txBody>
          <a:bodyPr>
            <a:normAutofit/>
          </a:bodyPr>
          <a:lstStyle/>
          <a:p>
            <a:r>
              <a:rPr lang="en-US" dirty="0" smtClean="0">
                <a:latin typeface="+mn-lt"/>
              </a:rPr>
              <a:t>Blind evaluation by 4 independent experts</a:t>
            </a:r>
          </a:p>
          <a:p>
            <a:r>
              <a:rPr lang="en-US" dirty="0" smtClean="0">
                <a:latin typeface="+mn-lt"/>
              </a:rPr>
              <a:t>Rating every processed image on {1, 2, </a:t>
            </a:r>
            <a:r>
              <a:rPr lang="is-IS" dirty="0" smtClean="0">
                <a:latin typeface="+mn-lt"/>
              </a:rPr>
              <a:t>…, 5</a:t>
            </a:r>
            <a:r>
              <a:rPr lang="en-US" dirty="0" smtClean="0">
                <a:latin typeface="+mn-lt"/>
              </a:rPr>
              <a:t>}</a:t>
            </a:r>
          </a:p>
          <a:p>
            <a:endParaRPr lang="en-US" dirty="0">
              <a:latin typeface="+mn-lt"/>
            </a:endParaRPr>
          </a:p>
          <a:p>
            <a:endParaRPr lang="en-US" dirty="0" smtClean="0">
              <a:latin typeface="+mn-lt"/>
            </a:endParaRPr>
          </a:p>
          <a:p>
            <a:endParaRPr lang="en-US" dirty="0">
              <a:latin typeface="+mn-lt"/>
            </a:endParaRPr>
          </a:p>
          <a:p>
            <a:endParaRPr lang="en-US" dirty="0" smtClean="0">
              <a:latin typeface="+mn-lt"/>
            </a:endParaRPr>
          </a:p>
          <a:p>
            <a:pPr marL="0" indent="0">
              <a:buNone/>
            </a:pPr>
            <a:endParaRPr lang="en-US"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280217210"/>
              </p:ext>
            </p:extLst>
          </p:nvPr>
        </p:nvGraphicFramePr>
        <p:xfrm>
          <a:off x="1005355" y="2286000"/>
          <a:ext cx="6572785" cy="2340363"/>
        </p:xfrm>
        <a:graphic>
          <a:graphicData uri="http://schemas.openxmlformats.org/drawingml/2006/table">
            <a:tbl>
              <a:tblPr firstRow="1" bandRow="1">
                <a:tableStyleId>{10A1B5D5-9B99-4C35-A422-299274C87663}</a:tableStyleId>
              </a:tblPr>
              <a:tblGrid>
                <a:gridCol w="1314557"/>
                <a:gridCol w="1314557"/>
                <a:gridCol w="1314557"/>
                <a:gridCol w="1314557"/>
                <a:gridCol w="1314557"/>
              </a:tblGrid>
              <a:tr h="859185">
                <a:tc>
                  <a:txBody>
                    <a:bodyPr/>
                    <a:lstStyle/>
                    <a:p>
                      <a:pPr algn="ctr"/>
                      <a:r>
                        <a:rPr lang="en-US" dirty="0" smtClean="0"/>
                        <a:t>Method</a:t>
                      </a:r>
                      <a:endParaRPr lang="en-US" dirty="0">
                        <a:solidFill>
                          <a:schemeClr val="bg2"/>
                        </a:solidFill>
                      </a:endParaRPr>
                    </a:p>
                  </a:txBody>
                  <a:tcPr anchor="ctr"/>
                </a:tc>
                <a:tc>
                  <a:txBody>
                    <a:bodyPr/>
                    <a:lstStyle/>
                    <a:p>
                      <a:pPr algn="ctr"/>
                      <a:r>
                        <a:rPr lang="en-US" dirty="0" smtClean="0"/>
                        <a:t>Mode</a:t>
                      </a:r>
                      <a:endParaRPr lang="en-US" dirty="0">
                        <a:solidFill>
                          <a:schemeClr val="bg2"/>
                        </a:solidFill>
                      </a:endParaRPr>
                    </a:p>
                  </a:txBody>
                  <a:tcPr anchor="ctr"/>
                </a:tc>
                <a:tc>
                  <a:txBody>
                    <a:bodyPr/>
                    <a:lstStyle/>
                    <a:p>
                      <a:pPr algn="ctr"/>
                      <a:r>
                        <a:rPr lang="en-US" dirty="0" smtClean="0"/>
                        <a:t>Median</a:t>
                      </a:r>
                      <a:endParaRPr lang="en-US" dirty="0">
                        <a:solidFill>
                          <a:schemeClr val="bg2"/>
                        </a:solidFill>
                      </a:endParaRPr>
                    </a:p>
                  </a:txBody>
                  <a:tcPr anchor="ctr"/>
                </a:tc>
                <a:tc>
                  <a:txBody>
                    <a:bodyPr/>
                    <a:lstStyle/>
                    <a:p>
                      <a:pPr algn="ctr"/>
                      <a:r>
                        <a:rPr lang="en-US" dirty="0" smtClean="0"/>
                        <a:t>Mean</a:t>
                      </a:r>
                      <a:endParaRPr lang="en-US" dirty="0">
                        <a:solidFill>
                          <a:schemeClr val="bg2"/>
                        </a:solidFill>
                      </a:endParaRPr>
                    </a:p>
                  </a:txBody>
                  <a:tcPr anchor="ctr"/>
                </a:tc>
                <a:tc>
                  <a:txBody>
                    <a:bodyPr/>
                    <a:lstStyle/>
                    <a:p>
                      <a:pPr algn="ctr"/>
                      <a:r>
                        <a:rPr lang="en-US" dirty="0" smtClean="0"/>
                        <a:t>Standard</a:t>
                      </a:r>
                      <a:r>
                        <a:rPr lang="en-US" baseline="0" dirty="0" smtClean="0"/>
                        <a:t> Deviation</a:t>
                      </a:r>
                      <a:endParaRPr lang="en-US" dirty="0">
                        <a:solidFill>
                          <a:schemeClr val="bg2"/>
                        </a:solidFill>
                      </a:endParaRPr>
                    </a:p>
                  </a:txBody>
                  <a:tcPr anchor="ctr"/>
                </a:tc>
              </a:tr>
              <a:tr h="740589">
                <a:tc>
                  <a:txBody>
                    <a:bodyPr/>
                    <a:lstStyle/>
                    <a:p>
                      <a:pPr algn="ctr"/>
                      <a:r>
                        <a:rPr lang="en-US" dirty="0" smtClean="0"/>
                        <a:t>Proposed</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4.4</a:t>
                      </a:r>
                      <a:endParaRPr lang="en-US" dirty="0"/>
                    </a:p>
                  </a:txBody>
                  <a:tcPr anchor="ctr"/>
                </a:tc>
                <a:tc>
                  <a:txBody>
                    <a:bodyPr/>
                    <a:lstStyle/>
                    <a:p>
                      <a:pPr algn="ctr"/>
                      <a:r>
                        <a:rPr lang="en-US" dirty="0" smtClean="0"/>
                        <a:t>0.8</a:t>
                      </a:r>
                      <a:endParaRPr lang="en-US" dirty="0"/>
                    </a:p>
                  </a:txBody>
                  <a:tcPr anchor="ctr"/>
                </a:tc>
              </a:tr>
              <a:tr h="740589">
                <a:tc>
                  <a:txBody>
                    <a:bodyPr/>
                    <a:lstStyle/>
                    <a:p>
                      <a:pPr algn="ctr"/>
                      <a:r>
                        <a:rPr lang="en-US" dirty="0" smtClean="0"/>
                        <a:t>Dehazing</a:t>
                      </a:r>
                      <a:r>
                        <a:rPr lang="en-US" baseline="0" dirty="0" smtClean="0"/>
                        <a:t> + Denoising</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3.1</a:t>
                      </a:r>
                      <a:endParaRPr lang="en-US" dirty="0"/>
                    </a:p>
                  </a:txBody>
                  <a:tcPr anchor="ctr"/>
                </a:tc>
                <a:tc>
                  <a:txBody>
                    <a:bodyPr/>
                    <a:lstStyle/>
                    <a:p>
                      <a:pPr algn="ctr"/>
                      <a:r>
                        <a:rPr lang="en-US" dirty="0" smtClean="0"/>
                        <a:t>0.8</a:t>
                      </a:r>
                      <a:endParaRPr lang="en-US" dirty="0"/>
                    </a:p>
                  </a:txBody>
                  <a:tcPr anchor="ctr"/>
                </a:tc>
              </a:tr>
            </a:tbl>
          </a:graphicData>
        </a:graphic>
      </p:graphicFrame>
    </p:spTree>
    <p:extLst>
      <p:ext uri="{BB962C8B-B14F-4D97-AF65-F5344CB8AC3E}">
        <p14:creationId xmlns:p14="http://schemas.microsoft.com/office/powerpoint/2010/main" val="44868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5290457"/>
            <a:ext cx="9144000" cy="1567543"/>
          </a:xfrm>
        </p:spPr>
        <p:txBody>
          <a:bodyPr>
            <a:normAutofit fontScale="77500" lnSpcReduction="20000"/>
          </a:bodyPr>
          <a:lstStyle/>
          <a:p>
            <a:pPr marL="0" indent="0">
              <a:buNone/>
            </a:pPr>
            <a:r>
              <a:rPr lang="is-IS" dirty="0" smtClean="0"/>
              <a:t> Riddhish Bhalodia: </a:t>
            </a:r>
            <a:r>
              <a:rPr lang="is-IS" dirty="0" smtClean="0">
                <a:hlinkClick r:id="rId2"/>
              </a:rPr>
              <a:t>riddhishb@gmail.com</a:t>
            </a:r>
            <a:r>
              <a:rPr lang="is-IS" dirty="0" smtClean="0"/>
              <a:t> , </a:t>
            </a:r>
            <a:r>
              <a:rPr lang="en-US" dirty="0" err="1" smtClean="0"/>
              <a:t>Alankar</a:t>
            </a:r>
            <a:r>
              <a:rPr lang="en-US" dirty="0" smtClean="0"/>
              <a:t> </a:t>
            </a:r>
            <a:r>
              <a:rPr lang="en-US" dirty="0" err="1" smtClean="0"/>
              <a:t>Kotwal</a:t>
            </a:r>
            <a:r>
              <a:rPr lang="en-US" dirty="0" smtClean="0"/>
              <a:t>:  </a:t>
            </a:r>
            <a:r>
              <a:rPr lang="en-US" dirty="0" smtClean="0">
                <a:hlinkClick r:id="rId3"/>
              </a:rPr>
              <a:t>alankarkotwal13@gmail.com</a:t>
            </a:r>
            <a:r>
              <a:rPr lang="en-US" dirty="0" smtClean="0"/>
              <a:t> , </a:t>
            </a:r>
            <a:r>
              <a:rPr lang="en-US" dirty="0" err="1" smtClean="0"/>
              <a:t>Suyash</a:t>
            </a:r>
            <a:r>
              <a:rPr lang="en-US" dirty="0" smtClean="0"/>
              <a:t> </a:t>
            </a:r>
            <a:r>
              <a:rPr lang="en-US" dirty="0" err="1" smtClean="0"/>
              <a:t>Awate</a:t>
            </a:r>
            <a:r>
              <a:rPr lang="en-US" dirty="0"/>
              <a:t> : </a:t>
            </a:r>
            <a:r>
              <a:rPr lang="en-US" dirty="0" smtClean="0">
                <a:hlinkClick r:id="rId4"/>
              </a:rPr>
              <a:t>suyash@cse.iitb.ac.in</a:t>
            </a:r>
            <a:r>
              <a:rPr lang="en-US" dirty="0" smtClean="0"/>
              <a:t> </a:t>
            </a:r>
            <a:endParaRPr lang="en-US" dirty="0"/>
          </a:p>
          <a:p>
            <a:pPr marL="0" indent="0">
              <a:buNone/>
            </a:pPr>
            <a:endParaRPr lang="en-US" dirty="0" smtClean="0"/>
          </a:p>
          <a:p>
            <a:r>
              <a:rPr lang="en-US" dirty="0">
                <a:solidFill>
                  <a:srgbClr val="7F7F7F"/>
                </a:solidFill>
              </a:rPr>
              <a:t>Thanks: IIT Bombay Seed Grant </a:t>
            </a:r>
            <a:r>
              <a:rPr lang="en-US" dirty="0" smtClean="0"/>
              <a:t>14IRCCSG010</a:t>
            </a:r>
            <a:endParaRPr lang="en-US" dirty="0">
              <a:solidFill>
                <a:srgbClr val="7F7F7F"/>
              </a:solidFill>
            </a:endParaRPr>
          </a:p>
          <a:p>
            <a:pPr marL="0" indent="0">
              <a:buNone/>
            </a:pPr>
            <a:endParaRPr lang="is-IS" dirty="0" smtClean="0"/>
          </a:p>
        </p:txBody>
      </p:sp>
      <p:sp>
        <p:nvSpPr>
          <p:cNvPr id="3" name="Title 2"/>
          <p:cNvSpPr>
            <a:spLocks noGrp="1"/>
          </p:cNvSpPr>
          <p:nvPr>
            <p:ph type="title"/>
          </p:nvPr>
        </p:nvSpPr>
        <p:spPr/>
        <p:txBody>
          <a:bodyPr/>
          <a:lstStyle/>
          <a:p>
            <a:r>
              <a:rPr lang="en-US" dirty="0" smtClean="0">
                <a:solidFill>
                  <a:schemeClr val="accent6">
                    <a:lumMod val="75000"/>
                  </a:schemeClr>
                </a:solidFill>
              </a:rPr>
              <a:t>Thank You</a:t>
            </a:r>
            <a:endParaRPr lang="en-US" dirty="0">
              <a:solidFill>
                <a:schemeClr val="accent6">
                  <a:lumMod val="75000"/>
                </a:schemeClr>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54177"/>
            <a:ext cx="9144000" cy="4392590"/>
          </a:xfrm>
          <a:prstGeom prst="rect">
            <a:avLst/>
          </a:prstGeom>
        </p:spPr>
      </p:pic>
    </p:spTree>
    <p:extLst>
      <p:ext uri="{BB962C8B-B14F-4D97-AF65-F5344CB8AC3E}">
        <p14:creationId xmlns:p14="http://schemas.microsoft.com/office/powerpoint/2010/main" val="1503037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Laparoscopy</a:t>
            </a:r>
            <a:endParaRPr lang="en-GB" dirty="0">
              <a:solidFill>
                <a:srgbClr val="E46C0A"/>
              </a:solidFill>
            </a:endParaRPr>
          </a:p>
        </p:txBody>
      </p:sp>
      <p:sp>
        <p:nvSpPr>
          <p:cNvPr id="3" name="Content Placeholder 2"/>
          <p:cNvSpPr>
            <a:spLocks noGrp="1"/>
          </p:cNvSpPr>
          <p:nvPr>
            <p:ph idx="1"/>
          </p:nvPr>
        </p:nvSpPr>
        <p:spPr>
          <a:xfrm>
            <a:off x="222068" y="822960"/>
            <a:ext cx="4661644" cy="4525963"/>
          </a:xfrm>
        </p:spPr>
        <p:txBody>
          <a:bodyPr>
            <a:normAutofit lnSpcReduction="10000"/>
          </a:bodyPr>
          <a:lstStyle/>
          <a:p>
            <a:r>
              <a:rPr lang="en-GB" i="1" dirty="0" smtClean="0"/>
              <a:t>Minimally Invasive surgery</a:t>
            </a:r>
          </a:p>
          <a:p>
            <a:r>
              <a:rPr lang="en-GB" dirty="0" smtClean="0"/>
              <a:t>Onscreen viewing through inserted camera</a:t>
            </a:r>
          </a:p>
          <a:p>
            <a:r>
              <a:rPr lang="en-GB" dirty="0" smtClean="0"/>
              <a:t>Smaller incisions</a:t>
            </a:r>
          </a:p>
          <a:p>
            <a:r>
              <a:rPr lang="en-GB" dirty="0" smtClean="0"/>
              <a:t>Less pain, </a:t>
            </a:r>
            <a:r>
              <a:rPr lang="en-US" dirty="0"/>
              <a:t>hemorrhaging, drastic reduction in recovery time </a:t>
            </a:r>
            <a:endParaRPr lang="en-GB" dirty="0" smtClean="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12" y="972866"/>
            <a:ext cx="3912643" cy="3912643"/>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5917476" y="5225143"/>
            <a:ext cx="1930337" cy="369332"/>
          </a:xfrm>
          <a:prstGeom prst="rect">
            <a:avLst/>
          </a:prstGeom>
          <a:noFill/>
        </p:spPr>
        <p:txBody>
          <a:bodyPr wrap="none" rtlCol="0">
            <a:spAutoFit/>
          </a:bodyPr>
          <a:lstStyle/>
          <a:p>
            <a:r>
              <a:rPr lang="en-US" dirty="0" smtClean="0"/>
              <a:t>Source : Wikipedia</a:t>
            </a:r>
            <a:endParaRPr lang="en-US" dirty="0"/>
          </a:p>
        </p:txBody>
      </p:sp>
    </p:spTree>
    <p:extLst>
      <p:ext uri="{BB962C8B-B14F-4D97-AF65-F5344CB8AC3E}">
        <p14:creationId xmlns:p14="http://schemas.microsoft.com/office/powerpoint/2010/main" val="41543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Surgical Smoke</a:t>
            </a:r>
            <a:endParaRPr lang="en-GB" dirty="0">
              <a:solidFill>
                <a:srgbClr val="E46C0A"/>
              </a:solidFill>
            </a:endParaRPr>
          </a:p>
        </p:txBody>
      </p:sp>
      <p:sp>
        <p:nvSpPr>
          <p:cNvPr id="3" name="Content Placeholder 2"/>
          <p:cNvSpPr>
            <a:spLocks noGrp="1"/>
          </p:cNvSpPr>
          <p:nvPr>
            <p:ph idx="1"/>
          </p:nvPr>
        </p:nvSpPr>
        <p:spPr>
          <a:xfrm>
            <a:off x="457200" y="822960"/>
            <a:ext cx="8229600" cy="4525963"/>
          </a:xfrm>
        </p:spPr>
        <p:txBody>
          <a:bodyPr/>
          <a:lstStyle/>
          <a:p>
            <a:r>
              <a:rPr lang="en-GB" dirty="0" smtClean="0"/>
              <a:t>By electro-cauterization</a:t>
            </a:r>
          </a:p>
          <a:p>
            <a:r>
              <a:rPr lang="en-GB" dirty="0" smtClean="0"/>
              <a:t>Accumulates and causes visibility loss</a:t>
            </a:r>
          </a:p>
        </p:txBody>
      </p:sp>
      <p:pic>
        <p:nvPicPr>
          <p:cNvPr id="6" name="c (online-video-cutter.co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618" y="2208100"/>
            <a:ext cx="5148217" cy="4212178"/>
          </a:xfrm>
          <a:prstGeom prst="rect">
            <a:avLst/>
          </a:prstGeom>
          <a:noFill/>
          <a:ln>
            <a:noFill/>
          </a:ln>
        </p:spPr>
      </p:pic>
    </p:spTree>
    <p:extLst>
      <p:ext uri="{BB962C8B-B14F-4D97-AF65-F5344CB8AC3E}">
        <p14:creationId xmlns:p14="http://schemas.microsoft.com/office/powerpoint/2010/main" val="154586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Motivation</a:t>
            </a:r>
            <a:endParaRPr lang="en-GB" dirty="0">
              <a:solidFill>
                <a:srgbClr val="E46C0A"/>
              </a:solidFill>
            </a:endParaRPr>
          </a:p>
        </p:txBody>
      </p:sp>
      <p:sp>
        <p:nvSpPr>
          <p:cNvPr id="3" name="Content Placeholder 2"/>
          <p:cNvSpPr>
            <a:spLocks noGrp="1"/>
          </p:cNvSpPr>
          <p:nvPr>
            <p:ph idx="1"/>
          </p:nvPr>
        </p:nvSpPr>
        <p:spPr>
          <a:xfrm>
            <a:off x="0" y="875212"/>
            <a:ext cx="9144000" cy="6035040"/>
          </a:xfrm>
        </p:spPr>
        <p:txBody>
          <a:bodyPr/>
          <a:lstStyle/>
          <a:p>
            <a:r>
              <a:rPr lang="en-GB" dirty="0" smtClean="0"/>
              <a:t>Improvement in visibility</a:t>
            </a:r>
          </a:p>
          <a:p>
            <a:r>
              <a:rPr lang="en-GB" dirty="0" smtClean="0"/>
              <a:t>Reduces risk</a:t>
            </a:r>
          </a:p>
          <a:p>
            <a:r>
              <a:rPr lang="en-GB" dirty="0" smtClean="0"/>
              <a:t>Reduces surgery time</a:t>
            </a:r>
          </a:p>
          <a:p>
            <a:r>
              <a:rPr lang="en-GB" dirty="0" smtClean="0"/>
              <a:t>Pre-processing step to improve accuracy of many medical vision algorithms</a:t>
            </a:r>
            <a:endParaRPr lang="en-GB" dirty="0"/>
          </a:p>
        </p:txBody>
      </p:sp>
    </p:spTree>
    <p:extLst>
      <p:ext uri="{BB962C8B-B14F-4D97-AF65-F5344CB8AC3E}">
        <p14:creationId xmlns:p14="http://schemas.microsoft.com/office/powerpoint/2010/main" val="104063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Prior Art</a:t>
            </a:r>
            <a:endParaRPr lang="en-GB" dirty="0">
              <a:solidFill>
                <a:srgbClr val="E46C0A"/>
              </a:solidFill>
            </a:endParaRPr>
          </a:p>
        </p:txBody>
      </p:sp>
      <p:sp>
        <p:nvSpPr>
          <p:cNvPr id="3" name="Content Placeholder 2"/>
          <p:cNvSpPr>
            <a:spLocks noGrp="1"/>
          </p:cNvSpPr>
          <p:nvPr>
            <p:ph idx="1"/>
          </p:nvPr>
        </p:nvSpPr>
        <p:spPr>
          <a:xfrm>
            <a:off x="0" y="822960"/>
            <a:ext cx="9144000" cy="2508069"/>
          </a:xfrm>
        </p:spPr>
        <p:txBody>
          <a:bodyPr>
            <a:normAutofit lnSpcReduction="10000"/>
          </a:bodyPr>
          <a:lstStyle/>
          <a:p>
            <a:r>
              <a:rPr lang="en-US" dirty="0" smtClean="0"/>
              <a:t>To the best of our knowledge there exists no laparoscopic </a:t>
            </a:r>
            <a:r>
              <a:rPr lang="en-US" dirty="0" err="1" smtClean="0"/>
              <a:t>desmoking</a:t>
            </a:r>
            <a:r>
              <a:rPr lang="en-US" dirty="0" smtClean="0"/>
              <a:t> </a:t>
            </a:r>
            <a:r>
              <a:rPr lang="en-US" dirty="0"/>
              <a:t>algorithm in current </a:t>
            </a:r>
            <a:r>
              <a:rPr lang="en-US" dirty="0" smtClean="0"/>
              <a:t>literature</a:t>
            </a:r>
            <a:endParaRPr lang="en-US" dirty="0"/>
          </a:p>
          <a:p>
            <a:r>
              <a:rPr lang="en-US" dirty="0" smtClean="0"/>
              <a:t>Dark Channel Prior based </a:t>
            </a:r>
            <a:r>
              <a:rPr lang="en-US" dirty="0" err="1" smtClean="0"/>
              <a:t>Dehazing</a:t>
            </a:r>
            <a:r>
              <a:rPr lang="en-US" dirty="0" smtClean="0"/>
              <a:t> methods [He et al 2009 CVPR]</a:t>
            </a:r>
          </a:p>
        </p:txBody>
      </p:sp>
      <p:cxnSp>
        <p:nvCxnSpPr>
          <p:cNvPr id="7" name="Straight Connector 6"/>
          <p:cNvCxnSpPr/>
          <p:nvPr/>
        </p:nvCxnSpPr>
        <p:spPr>
          <a:xfrm>
            <a:off x="0" y="3553097"/>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p:cNvSpPr txBox="1">
            <a:spLocks/>
          </p:cNvSpPr>
          <p:nvPr/>
        </p:nvSpPr>
        <p:spPr>
          <a:xfrm>
            <a:off x="0" y="4113573"/>
            <a:ext cx="9144000" cy="2508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Does not have Bayesian Formulation </a:t>
            </a:r>
          </a:p>
          <a:p>
            <a:r>
              <a:rPr lang="en-US" dirty="0" smtClean="0"/>
              <a:t>Provide no contextual information about the image</a:t>
            </a:r>
          </a:p>
        </p:txBody>
      </p:sp>
      <p:sp>
        <p:nvSpPr>
          <p:cNvPr id="9" name="Content Placeholder 2"/>
          <p:cNvSpPr txBox="1">
            <a:spLocks/>
          </p:cNvSpPr>
          <p:nvPr/>
        </p:nvSpPr>
        <p:spPr>
          <a:xfrm>
            <a:off x="0" y="1893641"/>
            <a:ext cx="9144000" cy="6705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Bayesian Defogging [</a:t>
            </a:r>
            <a:r>
              <a:rPr lang="en-US" dirty="0"/>
              <a:t>N</a:t>
            </a:r>
            <a:r>
              <a:rPr lang="en-US" dirty="0" smtClean="0"/>
              <a:t>ishino et al 2012 IJCV]</a:t>
            </a:r>
          </a:p>
        </p:txBody>
      </p:sp>
      <p:sp>
        <p:nvSpPr>
          <p:cNvPr id="10" name="Content Placeholder 2"/>
          <p:cNvSpPr txBox="1">
            <a:spLocks/>
          </p:cNvSpPr>
          <p:nvPr/>
        </p:nvSpPr>
        <p:spPr>
          <a:xfrm>
            <a:off x="0" y="4113574"/>
            <a:ext cx="9144000" cy="2508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No prior on color channels only on chromaticity</a:t>
            </a:r>
          </a:p>
          <a:p>
            <a:r>
              <a:rPr lang="en-US" dirty="0" smtClean="0"/>
              <a:t>Unnatural color and brightness variation</a:t>
            </a:r>
          </a:p>
        </p:txBody>
      </p:sp>
      <p:sp>
        <p:nvSpPr>
          <p:cNvPr id="11" name="Content Placeholder 2"/>
          <p:cNvSpPr txBox="1">
            <a:spLocks/>
          </p:cNvSpPr>
          <p:nvPr/>
        </p:nvSpPr>
        <p:spPr>
          <a:xfrm>
            <a:off x="0" y="1906229"/>
            <a:ext cx="9144000" cy="6705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Adaptive filtering using Wiener filter [Gibson et al. 2013 ICIP]</a:t>
            </a:r>
          </a:p>
        </p:txBody>
      </p:sp>
      <p:sp>
        <p:nvSpPr>
          <p:cNvPr id="12" name="Content Placeholder 2"/>
          <p:cNvSpPr txBox="1">
            <a:spLocks/>
          </p:cNvSpPr>
          <p:nvPr/>
        </p:nvSpPr>
        <p:spPr>
          <a:xfrm>
            <a:off x="0" y="4113573"/>
            <a:ext cx="9144000" cy="2508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Does not employ </a:t>
            </a:r>
            <a:r>
              <a:rPr lang="en-US" dirty="0"/>
              <a:t>edge-preserving prior models on the transmission map or the uncorrupted image </a:t>
            </a:r>
          </a:p>
        </p:txBody>
      </p:sp>
    </p:spTree>
    <p:extLst>
      <p:ext uri="{BB962C8B-B14F-4D97-AF65-F5344CB8AC3E}">
        <p14:creationId xmlns:p14="http://schemas.microsoft.com/office/powerpoint/2010/main" val="17500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xEl>
                                              <p:pRg st="1" end="1"/>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 grpId="0" uiExpand="1" build="p"/>
      <p:bldP spid="8" grpId="1" uiExpand="1" build="p"/>
      <p:bldP spid="9" grpId="0" build="p"/>
      <p:bldP spid="9" grpId="1" build="p"/>
      <p:bldP spid="10" grpId="0" uiExpand="1" build="p"/>
      <p:bldP spid="10" grpId="1" uiExpand="1" build="p"/>
      <p:bldP spid="11"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smtClean="0"/>
          </a:p>
          <a:p>
            <a:endParaRPr lang="en-GB" dirty="0"/>
          </a:p>
          <a:p>
            <a:r>
              <a:rPr lang="en-GB" dirty="0" smtClean="0"/>
              <a:t>Y</a:t>
            </a:r>
            <a:r>
              <a:rPr lang="en-GB" baseline="-25000" dirty="0" smtClean="0"/>
              <a:t>i</a:t>
            </a:r>
            <a:r>
              <a:rPr lang="en-GB" dirty="0" smtClean="0"/>
              <a:t> </a:t>
            </a:r>
            <a:r>
              <a:rPr lang="en-US" dirty="0"/>
              <a:t>–</a:t>
            </a:r>
            <a:r>
              <a:rPr lang="en-GB" dirty="0"/>
              <a:t> Output corrupted image</a:t>
            </a:r>
          </a:p>
          <a:p>
            <a:r>
              <a:rPr lang="en-GB" dirty="0"/>
              <a:t>X</a:t>
            </a:r>
            <a:r>
              <a:rPr lang="en-GB" baseline="-25000" dirty="0"/>
              <a:t>i</a:t>
            </a:r>
            <a:r>
              <a:rPr lang="en-GB" dirty="0"/>
              <a:t> </a:t>
            </a:r>
            <a:r>
              <a:rPr lang="en-US" dirty="0"/>
              <a:t>–</a:t>
            </a:r>
            <a:r>
              <a:rPr lang="en-GB" dirty="0"/>
              <a:t> Uncorrupted image</a:t>
            </a:r>
          </a:p>
          <a:p>
            <a:r>
              <a:rPr lang="en-GB" dirty="0" err="1"/>
              <a:t>T</a:t>
            </a:r>
            <a:r>
              <a:rPr lang="en-GB" baseline="-25000" dirty="0" err="1"/>
              <a:t>i</a:t>
            </a:r>
            <a:r>
              <a:rPr lang="en-GB" dirty="0"/>
              <a:t> </a:t>
            </a:r>
            <a:r>
              <a:rPr lang="en-US" dirty="0"/>
              <a:t>–</a:t>
            </a:r>
            <a:r>
              <a:rPr lang="en-GB" dirty="0"/>
              <a:t> Transmission map, attenuation of intensity due to scattering</a:t>
            </a:r>
          </a:p>
          <a:p>
            <a:r>
              <a:rPr lang="en-GB" dirty="0"/>
              <a:t>S </a:t>
            </a:r>
            <a:r>
              <a:rPr lang="en-US" dirty="0"/>
              <a:t>–</a:t>
            </a:r>
            <a:r>
              <a:rPr lang="en-GB" dirty="0"/>
              <a:t> Global </a:t>
            </a:r>
            <a:r>
              <a:rPr lang="en-GB" dirty="0" smtClean="0"/>
              <a:t>diffused light (Corruption </a:t>
            </a:r>
            <a:r>
              <a:rPr lang="en-GB" dirty="0" err="1" smtClean="0"/>
              <a:t>Color</a:t>
            </a:r>
            <a:r>
              <a:rPr lang="en-GB" dirty="0" smtClean="0"/>
              <a:t>)</a:t>
            </a:r>
            <a:r>
              <a:rPr lang="en-GB" dirty="0" smtClean="0"/>
              <a:t>, </a:t>
            </a:r>
            <a:r>
              <a:rPr lang="en-GB" dirty="0"/>
              <a:t>due to diffused scattering</a:t>
            </a:r>
          </a:p>
          <a:p>
            <a:r>
              <a:rPr lang="en-GB" dirty="0" err="1"/>
              <a:t>η</a:t>
            </a:r>
            <a:r>
              <a:rPr lang="en-GB" baseline="-25000" dirty="0" err="1"/>
              <a:t>i</a:t>
            </a:r>
            <a:r>
              <a:rPr lang="en-GB" dirty="0"/>
              <a:t> </a:t>
            </a:r>
            <a:r>
              <a:rPr lang="en-US" dirty="0"/>
              <a:t>–</a:t>
            </a:r>
            <a:r>
              <a:rPr lang="en-GB" dirty="0"/>
              <a:t> Additive </a:t>
            </a:r>
            <a:r>
              <a:rPr lang="en-GB" dirty="0" err="1"/>
              <a:t>i.i.d</a:t>
            </a:r>
            <a:r>
              <a:rPr lang="en-GB" dirty="0"/>
              <a:t> zero mean Gaussian noise</a:t>
            </a:r>
          </a:p>
        </p:txBody>
      </p:sp>
      <p:sp>
        <p:nvSpPr>
          <p:cNvPr id="3" name="Title 2"/>
          <p:cNvSpPr>
            <a:spLocks noGrp="1"/>
          </p:cNvSpPr>
          <p:nvPr>
            <p:ph type="title"/>
          </p:nvPr>
        </p:nvSpPr>
        <p:spPr/>
        <p:txBody>
          <a:bodyPr/>
          <a:lstStyle/>
          <a:p>
            <a:r>
              <a:rPr lang="en-GB" dirty="0">
                <a:solidFill>
                  <a:srgbClr val="E46C0A"/>
                </a:solidFill>
              </a:rPr>
              <a:t>Smoke Image Model</a:t>
            </a:r>
            <a:endParaRPr lang="en-US" dirty="0"/>
          </a:p>
        </p:txBody>
      </p:sp>
      <p:sp>
        <p:nvSpPr>
          <p:cNvPr id="6" name="Rectangle 5"/>
          <p:cNvSpPr/>
          <p:nvPr/>
        </p:nvSpPr>
        <p:spPr>
          <a:xfrm>
            <a:off x="1347300" y="1025753"/>
            <a:ext cx="959370" cy="904173"/>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55783" y="1025753"/>
            <a:ext cx="1843790" cy="904173"/>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107463" y="1025753"/>
            <a:ext cx="584408" cy="904173"/>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375919" y="1255940"/>
            <a:ext cx="5219700" cy="464252"/>
          </a:xfrm>
          <a:prstGeom prst="rect">
            <a:avLst/>
          </a:prstGeom>
        </p:spPr>
      </p:pic>
    </p:spTree>
    <p:extLst>
      <p:ext uri="{BB962C8B-B14F-4D97-AF65-F5344CB8AC3E}">
        <p14:creationId xmlns:p14="http://schemas.microsoft.com/office/powerpoint/2010/main" val="5756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animBg="1"/>
      <p:bldP spid="6" grpId="1" animBg="1"/>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Our Approach</a:t>
            </a:r>
            <a:endParaRPr lang="en-GB" dirty="0">
              <a:solidFill>
                <a:srgbClr val="E46C0A"/>
              </a:solidFill>
            </a:endParaRPr>
          </a:p>
        </p:txBody>
      </p:sp>
      <p:sp>
        <p:nvSpPr>
          <p:cNvPr id="3" name="Content Placeholder 2"/>
          <p:cNvSpPr>
            <a:spLocks noGrp="1"/>
          </p:cNvSpPr>
          <p:nvPr>
            <p:ph idx="1"/>
          </p:nvPr>
        </p:nvSpPr>
        <p:spPr>
          <a:xfrm>
            <a:off x="457200" y="819323"/>
            <a:ext cx="8229600" cy="601926"/>
          </a:xfrm>
        </p:spPr>
        <p:txBody>
          <a:bodyPr/>
          <a:lstStyle/>
          <a:p>
            <a:r>
              <a:rPr lang="en-GB" dirty="0" smtClean="0"/>
              <a:t>Bayesian inference </a:t>
            </a:r>
            <a:r>
              <a:rPr lang="en-GB" dirty="0"/>
              <a:t>p</a:t>
            </a:r>
            <a:r>
              <a:rPr lang="en-GB" dirty="0" smtClean="0"/>
              <a:t>roblem (MAP estimation)</a:t>
            </a:r>
          </a:p>
          <a:p>
            <a:pPr marL="0" indent="0">
              <a:buNone/>
            </a:pPr>
            <a:endParaRPr lang="en-GB" dirty="0" smtClean="0"/>
          </a:p>
        </p:txBody>
      </p:sp>
      <p:pic>
        <p:nvPicPr>
          <p:cNvPr id="20" name="Picture 19"/>
          <p:cNvPicPr>
            <a:picLocks noChangeAspect="1"/>
          </p:cNvPicPr>
          <p:nvPr/>
        </p:nvPicPr>
        <p:blipFill>
          <a:blip r:embed="rId3"/>
          <a:stretch>
            <a:fillRect/>
          </a:stretch>
        </p:blipFill>
        <p:spPr>
          <a:xfrm>
            <a:off x="1460500" y="3301060"/>
            <a:ext cx="6223000" cy="1095344"/>
          </a:xfrm>
          <a:prstGeom prst="rect">
            <a:avLst/>
          </a:prstGeom>
        </p:spPr>
      </p:pic>
      <p:sp>
        <p:nvSpPr>
          <p:cNvPr id="21" name="Rectangle 20"/>
          <p:cNvSpPr/>
          <p:nvPr/>
        </p:nvSpPr>
        <p:spPr>
          <a:xfrm>
            <a:off x="3931887" y="3134314"/>
            <a:ext cx="2128449" cy="729538"/>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TextBox 21"/>
          <p:cNvSpPr txBox="1"/>
          <p:nvPr/>
        </p:nvSpPr>
        <p:spPr>
          <a:xfrm>
            <a:off x="6012671" y="2891134"/>
            <a:ext cx="1372492" cy="369332"/>
          </a:xfrm>
          <a:prstGeom prst="rect">
            <a:avLst/>
          </a:prstGeom>
          <a:noFill/>
        </p:spPr>
        <p:txBody>
          <a:bodyPr wrap="none" rtlCol="0">
            <a:spAutoFit/>
          </a:bodyPr>
          <a:lstStyle/>
          <a:p>
            <a:r>
              <a:rPr lang="en-GB" dirty="0" smtClean="0">
                <a:solidFill>
                  <a:srgbClr val="FF0000"/>
                </a:solidFill>
              </a:rPr>
              <a:t>LIKELIHOOD </a:t>
            </a:r>
            <a:endParaRPr lang="en-GB" dirty="0">
              <a:solidFill>
                <a:srgbClr val="FF0000"/>
              </a:solidFill>
            </a:endParaRPr>
          </a:p>
        </p:txBody>
      </p:sp>
      <p:sp>
        <p:nvSpPr>
          <p:cNvPr id="23" name="Rectangle 22"/>
          <p:cNvSpPr/>
          <p:nvPr/>
        </p:nvSpPr>
        <p:spPr>
          <a:xfrm>
            <a:off x="6060336" y="3134314"/>
            <a:ext cx="1623164" cy="729538"/>
          </a:xfrm>
          <a:prstGeom prst="rect">
            <a:avLst/>
          </a:prstGeom>
          <a:noFill/>
          <a:ln w="127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p:cNvSpPr txBox="1"/>
          <p:nvPr/>
        </p:nvSpPr>
        <p:spPr>
          <a:xfrm>
            <a:off x="7615940" y="2909270"/>
            <a:ext cx="774571" cy="369332"/>
          </a:xfrm>
          <a:prstGeom prst="rect">
            <a:avLst/>
          </a:prstGeom>
          <a:noFill/>
        </p:spPr>
        <p:txBody>
          <a:bodyPr wrap="none" rtlCol="0">
            <a:spAutoFit/>
          </a:bodyPr>
          <a:lstStyle/>
          <a:p>
            <a:r>
              <a:rPr lang="en-GB" dirty="0" smtClean="0">
                <a:solidFill>
                  <a:srgbClr val="FF0000"/>
                </a:solidFill>
              </a:rPr>
              <a:t>PRIOR</a:t>
            </a:r>
            <a:endParaRPr lang="en-GB" dirty="0">
              <a:solidFill>
                <a:srgbClr val="FF0000"/>
              </a:solidFill>
            </a:endParaRPr>
          </a:p>
        </p:txBody>
      </p:sp>
      <p:sp>
        <p:nvSpPr>
          <p:cNvPr id="25" name="Rectangle 24"/>
          <p:cNvSpPr/>
          <p:nvPr/>
        </p:nvSpPr>
        <p:spPr>
          <a:xfrm>
            <a:off x="5891074" y="3769282"/>
            <a:ext cx="1891629" cy="770069"/>
          </a:xfrm>
          <a:prstGeom prst="rect">
            <a:avLst/>
          </a:prstGeom>
          <a:noFill/>
          <a:ln w="12700">
            <a:solidFill>
              <a:srgbClr val="29E626"/>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92D050"/>
              </a:solidFill>
            </a:endParaRPr>
          </a:p>
        </p:txBody>
      </p:sp>
      <p:sp>
        <p:nvSpPr>
          <p:cNvPr id="26" name="TextBox 25"/>
          <p:cNvSpPr txBox="1"/>
          <p:nvPr/>
        </p:nvSpPr>
        <p:spPr>
          <a:xfrm>
            <a:off x="5404657" y="4485310"/>
            <a:ext cx="3037047" cy="369332"/>
          </a:xfrm>
          <a:prstGeom prst="rect">
            <a:avLst/>
          </a:prstGeom>
          <a:noFill/>
        </p:spPr>
        <p:txBody>
          <a:bodyPr wrap="none" rtlCol="0">
            <a:spAutoFit/>
          </a:bodyPr>
          <a:lstStyle/>
          <a:p>
            <a:r>
              <a:rPr lang="en-GB" dirty="0" smtClean="0">
                <a:solidFill>
                  <a:schemeClr val="accent3">
                    <a:lumMod val="50000"/>
                  </a:schemeClr>
                </a:solidFill>
              </a:rPr>
              <a:t>INDEPENDENT PRIOR MODELS</a:t>
            </a:r>
            <a:endParaRPr lang="en-GB" dirty="0">
              <a:solidFill>
                <a:schemeClr val="accent3">
                  <a:lumMod val="50000"/>
                </a:schemeClr>
              </a:solidFill>
            </a:endParaRPr>
          </a:p>
        </p:txBody>
      </p:sp>
      <p:sp>
        <p:nvSpPr>
          <p:cNvPr id="27" name="Content Placeholder 2"/>
          <p:cNvSpPr txBox="1">
            <a:spLocks/>
          </p:cNvSpPr>
          <p:nvPr/>
        </p:nvSpPr>
        <p:spPr>
          <a:xfrm>
            <a:off x="457200" y="4742866"/>
            <a:ext cx="8229600" cy="6019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smtClean="0"/>
              <a:t>Due to zero mean </a:t>
            </a:r>
            <a:r>
              <a:rPr lang="en-GB" dirty="0" err="1" smtClean="0"/>
              <a:t>i.i.d</a:t>
            </a:r>
            <a:r>
              <a:rPr lang="en-GB" dirty="0" smtClean="0"/>
              <a:t>. additive Gaussian noise </a:t>
            </a:r>
          </a:p>
        </p:txBody>
      </p:sp>
      <p:pic>
        <p:nvPicPr>
          <p:cNvPr id="28" name="Picture 27"/>
          <p:cNvPicPr>
            <a:picLocks noChangeAspect="1"/>
          </p:cNvPicPr>
          <p:nvPr/>
        </p:nvPicPr>
        <p:blipFill>
          <a:blip r:embed="rId4"/>
          <a:stretch>
            <a:fillRect/>
          </a:stretch>
        </p:blipFill>
        <p:spPr>
          <a:xfrm>
            <a:off x="702865" y="5241870"/>
            <a:ext cx="7294814" cy="1182030"/>
          </a:xfrm>
          <a:prstGeom prst="rect">
            <a:avLst/>
          </a:prstGeom>
        </p:spPr>
      </p:pic>
      <p:pic>
        <p:nvPicPr>
          <p:cNvPr id="6" name="Picture 5"/>
          <p:cNvPicPr>
            <a:picLocks noChangeAspect="1"/>
          </p:cNvPicPr>
          <p:nvPr/>
        </p:nvPicPr>
        <p:blipFill>
          <a:blip r:embed="rId5"/>
          <a:stretch>
            <a:fillRect/>
          </a:stretch>
        </p:blipFill>
        <p:spPr>
          <a:xfrm>
            <a:off x="1600563" y="1927421"/>
            <a:ext cx="5969000" cy="635000"/>
          </a:xfrm>
          <a:prstGeom prst="rect">
            <a:avLst/>
          </a:prstGeom>
        </p:spPr>
      </p:pic>
    </p:spTree>
    <p:extLst>
      <p:ext uri="{BB962C8B-B14F-4D97-AF65-F5344CB8AC3E}">
        <p14:creationId xmlns:p14="http://schemas.microsoft.com/office/powerpoint/2010/main" val="100809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1" grpId="1" animBg="1"/>
      <p:bldP spid="22" grpId="0"/>
      <p:bldP spid="22" grpId="1"/>
      <p:bldP spid="23" grpId="0" animBg="1"/>
      <p:bldP spid="23" grpId="1" animBg="1"/>
      <p:bldP spid="24" grpId="0"/>
      <p:bldP spid="24" grpId="1"/>
      <p:bldP spid="25" grpId="0" animBg="1"/>
      <p:bldP spid="25" grpId="1" animBg="1"/>
      <p:bldP spid="26" grpId="0"/>
      <p:bldP spid="26" grpId="1"/>
      <p:bldP spid="27" grpId="0" build="p"/>
      <p:bldP spid="27" grpI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46C0A"/>
                </a:solidFill>
              </a:rPr>
              <a:t>Prior Model on Transmission Map (T)</a:t>
            </a:r>
            <a:endParaRPr lang="en-GB" dirty="0">
              <a:solidFill>
                <a:srgbClr val="E46C0A"/>
              </a:solidFill>
            </a:endParaRPr>
          </a:p>
        </p:txBody>
      </p:sp>
      <p:pic>
        <p:nvPicPr>
          <p:cNvPr id="34" name="Picture 33"/>
          <p:cNvPicPr>
            <a:picLocks noChangeAspect="1"/>
          </p:cNvPicPr>
          <p:nvPr/>
        </p:nvPicPr>
        <p:blipFill>
          <a:blip r:embed="rId3"/>
          <a:stretch>
            <a:fillRect/>
          </a:stretch>
        </p:blipFill>
        <p:spPr>
          <a:xfrm>
            <a:off x="457200" y="2425290"/>
            <a:ext cx="4748223" cy="1200352"/>
          </a:xfrm>
          <a:prstGeom prst="rect">
            <a:avLst/>
          </a:prstGeom>
        </p:spPr>
      </p:pic>
      <p:sp>
        <p:nvSpPr>
          <p:cNvPr id="7" name="Content Placeholder 6"/>
          <p:cNvSpPr>
            <a:spLocks noGrp="1"/>
          </p:cNvSpPr>
          <p:nvPr>
            <p:ph idx="1"/>
          </p:nvPr>
        </p:nvSpPr>
        <p:spPr>
          <a:xfrm>
            <a:off x="0" y="822960"/>
            <a:ext cx="9144000" cy="6035040"/>
          </a:xfrm>
        </p:spPr>
        <p:txBody>
          <a:bodyPr>
            <a:normAutofit/>
          </a:bodyPr>
          <a:lstStyle/>
          <a:p>
            <a:r>
              <a:rPr lang="en-US" dirty="0" smtClean="0"/>
              <a:t>Edge preserving smoothness MRF</a:t>
            </a:r>
            <a:endParaRPr lang="en-US" dirty="0"/>
          </a:p>
        </p:txBody>
      </p:sp>
      <p:pic>
        <p:nvPicPr>
          <p:cNvPr id="8" name="Picture 7"/>
          <p:cNvPicPr>
            <a:picLocks noChangeAspect="1"/>
          </p:cNvPicPr>
          <p:nvPr/>
        </p:nvPicPr>
        <p:blipFill>
          <a:blip r:embed="rId4"/>
          <a:stretch>
            <a:fillRect/>
          </a:stretch>
        </p:blipFill>
        <p:spPr>
          <a:xfrm>
            <a:off x="457200" y="1537191"/>
            <a:ext cx="3971834" cy="88554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697" y="3363754"/>
            <a:ext cx="4668303" cy="3219926"/>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6"/>
          <a:stretch>
            <a:fillRect/>
          </a:stretch>
        </p:blipFill>
        <p:spPr>
          <a:xfrm>
            <a:off x="457200" y="4257644"/>
            <a:ext cx="1041400" cy="469900"/>
          </a:xfrm>
          <a:prstGeom prst="rect">
            <a:avLst/>
          </a:prstGeom>
        </p:spPr>
      </p:pic>
      <p:sp>
        <p:nvSpPr>
          <p:cNvPr id="10" name="TextBox 9"/>
          <p:cNvSpPr txBox="1"/>
          <p:nvPr/>
        </p:nvSpPr>
        <p:spPr>
          <a:xfrm>
            <a:off x="1498600" y="4193992"/>
            <a:ext cx="2977097" cy="584775"/>
          </a:xfrm>
          <a:prstGeom prst="rect">
            <a:avLst/>
          </a:prstGeom>
          <a:noFill/>
        </p:spPr>
        <p:txBody>
          <a:bodyPr wrap="none" rtlCol="0">
            <a:spAutoFit/>
          </a:bodyPr>
          <a:lstStyle/>
          <a:p>
            <a:r>
              <a:rPr lang="en-US" sz="3200" dirty="0" smtClean="0"/>
              <a:t>: Huber Function</a:t>
            </a:r>
            <a:endParaRPr lang="en-US" sz="3200" dirty="0"/>
          </a:p>
        </p:txBody>
      </p:sp>
    </p:spTree>
    <p:extLst>
      <p:ext uri="{BB962C8B-B14F-4D97-AF65-F5344CB8AC3E}">
        <p14:creationId xmlns:p14="http://schemas.microsoft.com/office/powerpoint/2010/main" val="21090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14370</TotalTime>
  <Words>1535</Words>
  <Application>Microsoft Macintosh PowerPoint</Application>
  <PresentationFormat>On-screen Show (4:3)</PresentationFormat>
  <Paragraphs>251</Paragraphs>
  <Slides>23</Slides>
  <Notes>20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Chalkboard</vt:lpstr>
      <vt:lpstr>Arial</vt:lpstr>
      <vt:lpstr>Office Theme</vt:lpstr>
      <vt:lpstr>Joint Desmoking and Denoising  of Laparoscopy Images</vt:lpstr>
      <vt:lpstr>Overview</vt:lpstr>
      <vt:lpstr>Laparoscopy</vt:lpstr>
      <vt:lpstr>Surgical Smoke</vt:lpstr>
      <vt:lpstr>Motivation</vt:lpstr>
      <vt:lpstr>Prior Art</vt:lpstr>
      <vt:lpstr>Smoke Image Model</vt:lpstr>
      <vt:lpstr>Our Approach</vt:lpstr>
      <vt:lpstr>Prior Model on Transmission Map (T)</vt:lpstr>
      <vt:lpstr>PowerPoint Presentation</vt:lpstr>
      <vt:lpstr>Prior on Uncorrupted Image (X)</vt:lpstr>
      <vt:lpstr>Corruption Color (S) Estimation</vt:lpstr>
      <vt:lpstr>Optimization</vt:lpstr>
      <vt:lpstr>Validation: Simulated Images</vt:lpstr>
      <vt:lpstr>Validation: Simulated Images</vt:lpstr>
      <vt:lpstr>Validation: Simulated Images</vt:lpstr>
      <vt:lpstr>Validation: Simulated Smoke on Real Images</vt:lpstr>
      <vt:lpstr>Validation: Simulated Smoke on Real Images</vt:lpstr>
      <vt:lpstr>Validation: Simulated Smoke on Real Images</vt:lpstr>
      <vt:lpstr>Results on Real Images</vt:lpstr>
      <vt:lpstr>Video Result</vt:lpstr>
      <vt:lpstr>Clinical Evaluation</vt:lpstr>
      <vt:lpstr>Thank You</vt:lpstr>
    </vt:vector>
  </TitlesOfParts>
  <Company>IIT Bombay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Denoising and Desmoking of Laparoscopy Images</dc:title>
  <dc:creator>riddhish bhalodia</dc:creator>
  <cp:lastModifiedBy>Microsoft Office User</cp:lastModifiedBy>
  <cp:revision>225</cp:revision>
  <dcterms:created xsi:type="dcterms:W3CDTF">2016-03-30T07:26:24Z</dcterms:created>
  <dcterms:modified xsi:type="dcterms:W3CDTF">2016-04-15T11:16:45Z</dcterms:modified>
</cp:coreProperties>
</file>